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6.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7.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31"/>
  </p:notesMasterIdLst>
  <p:sldIdLst>
    <p:sldId id="256" r:id="rId2"/>
    <p:sldId id="272" r:id="rId3"/>
    <p:sldId id="277" r:id="rId4"/>
    <p:sldId id="273" r:id="rId5"/>
    <p:sldId id="274" r:id="rId6"/>
    <p:sldId id="280" r:id="rId7"/>
    <p:sldId id="281" r:id="rId8"/>
    <p:sldId id="275" r:id="rId9"/>
    <p:sldId id="276" r:id="rId10"/>
    <p:sldId id="278" r:id="rId11"/>
    <p:sldId id="285" r:id="rId12"/>
    <p:sldId id="265" r:id="rId13"/>
    <p:sldId id="284" r:id="rId14"/>
    <p:sldId id="260" r:id="rId15"/>
    <p:sldId id="289" r:id="rId16"/>
    <p:sldId id="269" r:id="rId17"/>
    <p:sldId id="286" r:id="rId18"/>
    <p:sldId id="270" r:id="rId19"/>
    <p:sldId id="290" r:id="rId20"/>
    <p:sldId id="282" r:id="rId21"/>
    <p:sldId id="283" r:id="rId22"/>
    <p:sldId id="291" r:id="rId23"/>
    <p:sldId id="287" r:id="rId24"/>
    <p:sldId id="288" r:id="rId25"/>
    <p:sldId id="263" r:id="rId26"/>
    <p:sldId id="264" r:id="rId27"/>
    <p:sldId id="293" r:id="rId28"/>
    <p:sldId id="292" r:id="rId29"/>
    <p:sldId id="27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59" autoAdjust="0"/>
    <p:restoredTop sz="88529" autoAdjust="0"/>
  </p:normalViewPr>
  <p:slideViewPr>
    <p:cSldViewPr snapToGrid="0">
      <p:cViewPr>
        <p:scale>
          <a:sx n="80" d="100"/>
          <a:sy n="80" d="100"/>
        </p:scale>
        <p:origin x="612" y="-24"/>
      </p:cViewPr>
      <p:guideLst/>
    </p:cSldViewPr>
  </p:slideViewPr>
  <p:notesTextViewPr>
    <p:cViewPr>
      <p:scale>
        <a:sx n="3" d="2"/>
        <a:sy n="3" d="2"/>
      </p:scale>
      <p:origin x="0" y="0"/>
    </p:cViewPr>
  </p:notesTextViewPr>
  <p:notesViewPr>
    <p:cSldViewPr snapToGrid="0">
      <p:cViewPr varScale="1">
        <p:scale>
          <a:sx n="82" d="100"/>
          <a:sy n="82" d="100"/>
        </p:scale>
        <p:origin x="3176"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P:\Policy\Retirement%20Proposals\Retirement%20Policy%20Pathways%20presentation\Population%20Data.xlsx" TargetMode="External"/><Relationship Id="rId2" Type="http://schemas.microsoft.com/office/2011/relationships/chartColorStyle" Target="colors2.xml"/><Relationship Id="rId1" Type="http://schemas.microsoft.com/office/2011/relationships/chartStyle" Target="style2.xml"/></Relationships>
</file>

<file path=ppt/charts/_rels/chart2.xml.rels><?xml version="1.0" encoding="UTF-8" standalone="yes"?>
<Relationships xmlns="http://schemas.openxmlformats.org/package/2006/relationships"><Relationship Id="rId3" Type="http://schemas.openxmlformats.org/officeDocument/2006/relationships/oleObject" Target="file:///\\ess1\public\Policy\Retirement%20Proposals\Retirement%20Policy%20Pathways%20presentation\Population%20Data.xlsx" TargetMode="External"/><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oleObject" Target="file:///\\ess1\public\Policy\State%20of%20Working%20WA\Income%20Wages%20Occupations\Income%20and%20Wages%20-%20Local.xlsx" TargetMode="External"/><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oleObject" Target="file:///P:\Policy\Retirement%20Proposals\Retirement%20Policy%20Pathways%20Family%20Incomes%20And%20Budgets.xlsx"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file:///P:\Policy\Retirement%20Proposals\Retirement%20Policy%20Pathways%20Family%20Incomes%20And%20Budgets.xlsx"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file:///P:\Policy\Retirement%20Proposals\Retirement%20Policy%20Pathways%20Family%20Incomes%20And%20Budgets.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file:///P:\Policy\Retirement%20Proposals\Retirement%20Policy%20Pathways%20Family%20Incomes%20And%20Budgets.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oleObject" Target="file:///P:\Policy\Retirement%20Proposals\Retirement%20Policy%20Pathways%20Family%20Incomes%20And%20Budgets.xlsx" TargetMode="External"/><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oleObject" Target="file:///\\ess1\public\Policy\Social%20Security\2019\Labor%20Force%20Participation%20Rate%20by%20Age%20and%20Education.xlsx" TargetMode="External"/><Relationship Id="rId2" Type="http://schemas.microsoft.com/office/2011/relationships/chartColorStyle" Target="colors10.xml"/><Relationship Id="rId1" Type="http://schemas.microsoft.com/office/2011/relationships/chartStyle" Target="style10.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Washington, age 65+ </a:t>
            </a:r>
            <a:r>
              <a:rPr lang="en-US" sz="1800" b="1" dirty="0" smtClean="0"/>
              <a:t>poverty </a:t>
            </a:r>
            <a:r>
              <a:rPr lang="en-US" sz="1800" b="1" i="1" dirty="0" smtClean="0"/>
              <a:t>excluding</a:t>
            </a:r>
            <a:r>
              <a:rPr lang="en-US" sz="1800" b="1" baseline="0" dirty="0" smtClean="0"/>
              <a:t> </a:t>
            </a:r>
            <a:r>
              <a:rPr lang="en-US" sz="1800" b="1" baseline="0" dirty="0"/>
              <a:t>Social Security</a:t>
            </a:r>
            <a:endParaRPr lang="en-US" sz="1800" b="1" dirty="0"/>
          </a:p>
        </c:rich>
      </c:tx>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724137726203263"/>
          <c:y val="0.18778017388710389"/>
          <c:w val="0.74208818464439563"/>
          <c:h val="0.68322492837566573"/>
        </c:manualLayout>
      </c:layout>
      <c:pieChart>
        <c:varyColors val="1"/>
        <c:ser>
          <c:idx val="0"/>
          <c:order val="0"/>
          <c:tx>
            <c:strRef>
              <c:f>Sheet2!$D$1</c:f>
              <c:strCache>
                <c:ptCount val="1"/>
                <c:pt idx="0">
                  <c:v>Excluding Social Security</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EAD-244D-8864-708FAA3B427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EAD-244D-8864-708FAA3B4278}"/>
              </c:ext>
            </c:extLst>
          </c:dPt>
          <c:dLbls>
            <c:dLbl>
              <c:idx val="0"/>
              <c:layout>
                <c:manualLayout>
                  <c:x val="-0.21260163655303252"/>
                  <c:y val="0.12211921023684189"/>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fld id="{4ED7A74B-7DA1-4BCC-A741-524E082A7457}" type="VALUE">
                      <a:rPr lang="en-US" smtClean="0"/>
                      <a:pPr>
                        <a:defRPr sz="1600" b="1"/>
                      </a:pPr>
                      <a:t>[VALUE]</a:t>
                    </a:fld>
                    <a:r>
                      <a:rPr lang="en-US" dirty="0"/>
                      <a:t>:</a:t>
                    </a:r>
                  </a:p>
                  <a:p>
                    <a:pPr>
                      <a:defRPr sz="1600" b="1"/>
                    </a:pPr>
                    <a:r>
                      <a:rPr lang="en-US" dirty="0" smtClean="0"/>
                      <a:t>399,890</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6746674486005378"/>
                      <c:h val="0.19415943172849251"/>
                    </c:manualLayout>
                  </c15:layout>
                  <c15:dlblFieldTable/>
                  <c15:showDataLabelsRange val="0"/>
                </c:ext>
                <c:ext xmlns:c16="http://schemas.microsoft.com/office/drawing/2014/chart" uri="{C3380CC4-5D6E-409C-BE32-E72D297353CC}">
                  <c16:uniqueId val="{00000001-4EAD-244D-8864-708FAA3B4278}"/>
                </c:ext>
              </c:extLst>
            </c:dLbl>
            <c:dLbl>
              <c:idx val="1"/>
              <c:layout>
                <c:manualLayout>
                  <c:x val="0.24898464698763753"/>
                  <c:y val="-0.10609574355691738"/>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fld id="{44F04499-D070-4354-83EA-3568BE936691}" type="VALUE">
                      <a:rPr lang="en-US" sz="1600" smtClean="0"/>
                      <a:pPr>
                        <a:defRPr sz="1600" b="1"/>
                      </a:pPr>
                      <a:t>[VALUE]</a:t>
                    </a:fld>
                    <a:r>
                      <a:rPr lang="en-US" sz="1600" dirty="0" smtClean="0"/>
                      <a:t>:</a:t>
                    </a:r>
                    <a:endParaRPr lang="en-US" sz="1600" dirty="0"/>
                  </a:p>
                  <a:p>
                    <a:pPr>
                      <a:defRPr sz="1600" b="1"/>
                    </a:pPr>
                    <a:r>
                      <a:rPr lang="en-US" sz="1600" dirty="0" smtClean="0"/>
                      <a:t>743,927</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2866705655358327"/>
                      <c:h val="0.19444356748224151"/>
                    </c:manualLayout>
                  </c15:layout>
                  <c15:dlblFieldTable/>
                  <c15:showDataLabelsRange val="0"/>
                </c:ext>
                <c:ext xmlns:c16="http://schemas.microsoft.com/office/drawing/2014/chart" uri="{C3380CC4-5D6E-409C-BE32-E72D297353CC}">
                  <c16:uniqueId val="{00000003-4EAD-244D-8864-708FAA3B427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Sheet2!$A$16:$A$17</c:f>
              <c:strCache>
                <c:ptCount val="2"/>
                <c:pt idx="0">
                  <c:v>Below poverty line</c:v>
                </c:pt>
                <c:pt idx="1">
                  <c:v>Above poverty line</c:v>
                </c:pt>
              </c:strCache>
            </c:strRef>
          </c:cat>
          <c:val>
            <c:numRef>
              <c:f>Sheet2!$D$16:$D$17</c:f>
              <c:numCache>
                <c:formatCode>0%</c:formatCode>
                <c:ptCount val="2"/>
                <c:pt idx="0" formatCode="0.0%">
                  <c:v>0.34961012119945761</c:v>
                </c:pt>
                <c:pt idx="1">
                  <c:v>0.65038987880054244</c:v>
                </c:pt>
              </c:numCache>
            </c:numRef>
          </c:val>
          <c:extLst>
            <c:ext xmlns:c16="http://schemas.microsoft.com/office/drawing/2014/chart" uri="{C3380CC4-5D6E-409C-BE32-E72D297353CC}">
              <c16:uniqueId val="{00000004-4EAD-244D-8864-708FAA3B4278}"/>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800" b="1" dirty="0"/>
              <a:t>Washington, age 65+ </a:t>
            </a:r>
            <a:r>
              <a:rPr lang="en-US" sz="1800" b="1" dirty="0" smtClean="0"/>
              <a:t>poverty </a:t>
            </a:r>
            <a:r>
              <a:rPr lang="en-US" sz="1800" b="1" i="1" dirty="0" smtClean="0"/>
              <a:t>including</a:t>
            </a:r>
            <a:r>
              <a:rPr lang="en-US" sz="1800" b="1" dirty="0" smtClean="0"/>
              <a:t> </a:t>
            </a:r>
            <a:r>
              <a:rPr lang="en-US" sz="1800" b="1" dirty="0"/>
              <a:t>Social Security</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423414054375278"/>
          <c:y val="0.19725136567873766"/>
          <c:w val="0.7183927823773314"/>
          <c:h val="0.66112548086185352"/>
        </c:manualLayout>
      </c:layout>
      <c:pieChart>
        <c:varyColors val="1"/>
        <c:ser>
          <c:idx val="0"/>
          <c:order val="0"/>
          <c:tx>
            <c:strRef>
              <c:f>Sheet2!$B$1</c:f>
              <c:strCache>
                <c:ptCount val="1"/>
                <c:pt idx="0">
                  <c:v>Including Social Security</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35-0541-A0D8-1529193BB37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35-0541-A0D8-1529193BB379}"/>
              </c:ext>
            </c:extLst>
          </c:dPt>
          <c:dLbls>
            <c:dLbl>
              <c:idx val="0"/>
              <c:layout>
                <c:manualLayout>
                  <c:x val="-7.7115382018071138E-2"/>
                  <c:y val="0.16100230565102011"/>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fld id="{A0EA6D5F-014D-45A2-A1C5-6BDB995E0B39}" type="VALUE">
                      <a:rPr lang="en-US" smtClean="0"/>
                      <a:pPr>
                        <a:defRPr sz="1600" b="1"/>
                      </a:pPr>
                      <a:t>[VALUE]</a:t>
                    </a:fld>
                    <a:r>
                      <a:rPr lang="en-US" dirty="0"/>
                      <a:t>:</a:t>
                    </a:r>
                  </a:p>
                  <a:p>
                    <a:pPr>
                      <a:defRPr sz="1600" b="1"/>
                    </a:pPr>
                    <a:r>
                      <a:rPr lang="en-US" dirty="0"/>
                      <a:t>82,890</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1-3B35-0541-A0D8-1529193BB379}"/>
                </c:ext>
              </c:extLst>
            </c:dLbl>
            <c:dLbl>
              <c:idx val="1"/>
              <c:layout>
                <c:manualLayout>
                  <c:x val="0.18450750259991086"/>
                  <c:y val="-0.23681198689942773"/>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fld id="{31751B37-4665-4560-A630-BEC757D95BF5}" type="VALUE">
                      <a:rPr lang="en-US" sz="1600" smtClean="0"/>
                      <a:pPr>
                        <a:defRPr sz="1600" b="1"/>
                      </a:pPr>
                      <a:t>[VALUE]</a:t>
                    </a:fld>
                    <a:r>
                      <a:rPr lang="en-US" sz="1600" dirty="0"/>
                      <a:t>: </a:t>
                    </a:r>
                  </a:p>
                  <a:p>
                    <a:pPr>
                      <a:defRPr sz="1600" b="1"/>
                    </a:pPr>
                    <a:r>
                      <a:rPr lang="en-US" sz="1600" dirty="0"/>
                      <a:t>1,060,927</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eparator>
</c:separator>
              <c:extLst>
                <c:ext xmlns:c15="http://schemas.microsoft.com/office/drawing/2012/chart" uri="{CE6537A1-D6FC-4f65-9D91-7224C49458BB}">
                  <c15:layout>
                    <c:manualLayout>
                      <c:w val="0.27777777777777779"/>
                      <c:h val="0.18981481481481483"/>
                    </c:manualLayout>
                  </c15:layout>
                  <c15:dlblFieldTable/>
                  <c15:showDataLabelsRange val="1"/>
                </c:ext>
                <c:ext xmlns:c16="http://schemas.microsoft.com/office/drawing/2014/chart" uri="{C3380CC4-5D6E-409C-BE32-E72D297353CC}">
                  <c16:uniqueId val="{00000003-3B35-0541-A0D8-1529193BB37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Sheet2!$A$16:$A$17</c:f>
              <c:strCache>
                <c:ptCount val="2"/>
                <c:pt idx="0">
                  <c:v>Below poverty line</c:v>
                </c:pt>
                <c:pt idx="1">
                  <c:v>Above poverty line</c:v>
                </c:pt>
              </c:strCache>
            </c:strRef>
          </c:cat>
          <c:val>
            <c:numRef>
              <c:f>Sheet2!$B$16:$B$17</c:f>
              <c:numCache>
                <c:formatCode>0%</c:formatCode>
                <c:ptCount val="2"/>
                <c:pt idx="0" formatCode="0.0%">
                  <c:v>7.2467886034217013E-2</c:v>
                </c:pt>
                <c:pt idx="1">
                  <c:v>0.92753211396578295</c:v>
                </c:pt>
              </c:numCache>
            </c:numRef>
          </c:val>
          <c:extLst>
            <c:ext xmlns:c15="http://schemas.microsoft.com/office/drawing/2012/chart" uri="{02D57815-91ED-43cb-92C2-25804820EDAC}">
              <c15:datalabelsRange>
                <c15:f>Sheet2!$C$16:$C$17</c15:f>
                <c15:dlblRangeCache>
                  <c:ptCount val="2"/>
                  <c:pt idx="0">
                    <c:v>82890</c:v>
                  </c:pt>
                  <c:pt idx="1">
                    <c:v>1060927</c:v>
                  </c:pt>
                </c15:dlblRangeCache>
              </c15:datalabelsRange>
            </c:ext>
            <c:ext xmlns:c16="http://schemas.microsoft.com/office/drawing/2014/chart" uri="{C3380CC4-5D6E-409C-BE32-E72D297353CC}">
              <c16:uniqueId val="{00000004-3B35-0541-A0D8-1529193BB379}"/>
            </c:ext>
          </c:extLst>
        </c:ser>
        <c:ser>
          <c:idx val="1"/>
          <c:order val="1"/>
          <c:tx>
            <c:strRef>
              <c:f>Sheet2!$C$1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6-3B35-0541-A0D8-1529193BB37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8-3B35-0541-A0D8-1529193BB379}"/>
              </c:ext>
            </c:extLst>
          </c:dPt>
          <c:cat>
            <c:strRef>
              <c:f>Sheet2!$A$16:$A$17</c:f>
              <c:strCache>
                <c:ptCount val="2"/>
                <c:pt idx="0">
                  <c:v>Below poverty line</c:v>
                </c:pt>
                <c:pt idx="1">
                  <c:v>Above poverty line</c:v>
                </c:pt>
              </c:strCache>
            </c:strRef>
          </c:cat>
          <c:val>
            <c:numRef>
              <c:f>Sheet2!$C$16:$C$17</c:f>
              <c:numCache>
                <c:formatCode>0</c:formatCode>
                <c:ptCount val="2"/>
                <c:pt idx="0" formatCode="General">
                  <c:v>82890</c:v>
                </c:pt>
                <c:pt idx="1">
                  <c:v>1060927</c:v>
                </c:pt>
              </c:numCache>
            </c:numRef>
          </c:val>
          <c:extLst>
            <c:ext xmlns:c16="http://schemas.microsoft.com/office/drawing/2014/chart" uri="{C3380CC4-5D6E-409C-BE32-E72D297353CC}">
              <c16:uniqueId val="{00000009-3B35-0541-A0D8-1529193BB379}"/>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[Income and Wages - Local.xlsx]Sheet1!PivotTable1</c:name>
    <c:fmtId val="3"/>
  </c:pivotSource>
  <c:chart>
    <c:autoTitleDeleted val="0"/>
    <c:pivotFmts>
      <c:pivotFmt>
        <c:idx val="0"/>
        <c:spPr>
          <a:solidFill>
            <a:schemeClr val="accent1"/>
          </a:solidFill>
          <a:ln>
            <a:noFill/>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s>
    <c:plotArea>
      <c:layout/>
      <c:lineChart>
        <c:grouping val="standard"/>
        <c:varyColors val="0"/>
        <c:ser>
          <c:idx val="0"/>
          <c:order val="0"/>
          <c:tx>
            <c:strRef>
              <c:f>Sheet1!$B$4:$B$5</c:f>
              <c:strCache>
                <c:ptCount val="1"/>
                <c:pt idx="0">
                  <c:v>90th percentile</c:v>
                </c:pt>
              </c:strCache>
            </c:strRef>
          </c:tx>
          <c:spPr>
            <a:ln w="50800" cap="rnd">
              <a:solidFill>
                <a:schemeClr val="accent1"/>
              </a:solidFill>
              <a:round/>
            </a:ln>
            <a:effectLst/>
          </c:spPr>
          <c:marker>
            <c:symbol val="none"/>
          </c:marker>
          <c:dLbls>
            <c:dLbl>
              <c:idx val="39"/>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9ED5-4CD0-AC41-9A9033DC1239}"/>
                </c:ext>
              </c:extLst>
            </c:dLbl>
            <c:numFmt formatCode="_(&quot;$&quot;* #,##0.00_);_(&quot;$&quot;* \(#,##0.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Sheet1!$A$6:$A$45</c:f>
              <c:strCache>
                <c:ptCount val="40"/>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c:v>
                </c:pt>
                <c:pt idx="36">
                  <c:v>2015</c:v>
                </c:pt>
                <c:pt idx="37">
                  <c:v>2016</c:v>
                </c:pt>
                <c:pt idx="38">
                  <c:v>2017</c:v>
                </c:pt>
                <c:pt idx="39">
                  <c:v>2018</c:v>
                </c:pt>
              </c:strCache>
            </c:strRef>
          </c:cat>
          <c:val>
            <c:numRef>
              <c:f>Sheet1!$B$6:$B$45</c:f>
              <c:numCache>
                <c:formatCode>General</c:formatCode>
                <c:ptCount val="40"/>
                <c:pt idx="1">
                  <c:v>-0.39000000000000057</c:v>
                </c:pt>
                <c:pt idx="2">
                  <c:v>-0.29999999999999716</c:v>
                </c:pt>
                <c:pt idx="3">
                  <c:v>-4.9999999999997158E-2</c:v>
                </c:pt>
                <c:pt idx="4">
                  <c:v>0.35000000000000142</c:v>
                </c:pt>
                <c:pt idx="5">
                  <c:v>1.0399999999999991</c:v>
                </c:pt>
                <c:pt idx="6">
                  <c:v>0.60000000000000142</c:v>
                </c:pt>
                <c:pt idx="7">
                  <c:v>1.8000000000000043</c:v>
                </c:pt>
                <c:pt idx="8">
                  <c:v>2.3599999999999994</c:v>
                </c:pt>
                <c:pt idx="9">
                  <c:v>2.5</c:v>
                </c:pt>
                <c:pt idx="10">
                  <c:v>2.0500000000000043</c:v>
                </c:pt>
                <c:pt idx="11">
                  <c:v>2.3300000000000054</c:v>
                </c:pt>
                <c:pt idx="12">
                  <c:v>2.5300000000000011</c:v>
                </c:pt>
                <c:pt idx="13">
                  <c:v>1.8800000000000026</c:v>
                </c:pt>
                <c:pt idx="14">
                  <c:v>2.5100000000000051</c:v>
                </c:pt>
                <c:pt idx="15">
                  <c:v>3.3200000000000003</c:v>
                </c:pt>
                <c:pt idx="16">
                  <c:v>3.240000000000002</c:v>
                </c:pt>
                <c:pt idx="17">
                  <c:v>3.3300000000000054</c:v>
                </c:pt>
                <c:pt idx="18">
                  <c:v>3.990000000000002</c:v>
                </c:pt>
                <c:pt idx="19">
                  <c:v>5.0900000000000034</c:v>
                </c:pt>
                <c:pt idx="20">
                  <c:v>5.8500000000000014</c:v>
                </c:pt>
                <c:pt idx="21">
                  <c:v>6.3400000000000034</c:v>
                </c:pt>
                <c:pt idx="22">
                  <c:v>7.4400000000000048</c:v>
                </c:pt>
                <c:pt idx="23">
                  <c:v>8.36</c:v>
                </c:pt>
                <c:pt idx="24">
                  <c:v>8.4100000000000037</c:v>
                </c:pt>
                <c:pt idx="25">
                  <c:v>8.3400000000000034</c:v>
                </c:pt>
                <c:pt idx="26">
                  <c:v>8.3300000000000054</c:v>
                </c:pt>
                <c:pt idx="27">
                  <c:v>8.82</c:v>
                </c:pt>
                <c:pt idx="28">
                  <c:v>9.0900000000000034</c:v>
                </c:pt>
                <c:pt idx="29">
                  <c:v>9.25</c:v>
                </c:pt>
                <c:pt idx="30">
                  <c:v>10.510000000000005</c:v>
                </c:pt>
                <c:pt idx="31">
                  <c:v>10.600000000000001</c:v>
                </c:pt>
                <c:pt idx="32">
                  <c:v>9.6200000000000045</c:v>
                </c:pt>
                <c:pt idx="33">
                  <c:v>9.9100000000000037</c:v>
                </c:pt>
                <c:pt idx="34">
                  <c:v>10.210000000000001</c:v>
                </c:pt>
                <c:pt idx="35">
                  <c:v>9.7700000000000031</c:v>
                </c:pt>
                <c:pt idx="36">
                  <c:v>11.440000000000005</c:v>
                </c:pt>
                <c:pt idx="37">
                  <c:v>12.450000000000003</c:v>
                </c:pt>
                <c:pt idx="38">
                  <c:v>13.340000000000003</c:v>
                </c:pt>
                <c:pt idx="39">
                  <c:v>13.68</c:v>
                </c:pt>
              </c:numCache>
            </c:numRef>
          </c:val>
          <c:smooth val="0"/>
          <c:extLst>
            <c:ext xmlns:c16="http://schemas.microsoft.com/office/drawing/2014/chart" uri="{C3380CC4-5D6E-409C-BE32-E72D297353CC}">
              <c16:uniqueId val="{00000000-9ED5-4CD0-AC41-9A9033DC1239}"/>
            </c:ext>
          </c:extLst>
        </c:ser>
        <c:ser>
          <c:idx val="1"/>
          <c:order val="1"/>
          <c:tx>
            <c:strRef>
              <c:f>Sheet1!$C$4:$C$5</c:f>
              <c:strCache>
                <c:ptCount val="1"/>
                <c:pt idx="0">
                  <c:v>70th percentile</c:v>
                </c:pt>
              </c:strCache>
            </c:strRef>
          </c:tx>
          <c:spPr>
            <a:ln w="50800" cap="rnd">
              <a:solidFill>
                <a:schemeClr val="accent2"/>
              </a:solidFill>
              <a:round/>
            </a:ln>
            <a:effectLst/>
          </c:spPr>
          <c:marker>
            <c:symbol val="none"/>
          </c:marker>
          <c:dLbls>
            <c:dLbl>
              <c:idx val="39"/>
              <c:layout>
                <c:manualLayout>
                  <c:x val="0"/>
                  <c:y val="-3.048780487804883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9ED5-4CD0-AC41-9A9033DC1239}"/>
                </c:ext>
              </c:extLst>
            </c:dLbl>
            <c:numFmt formatCode="_(&quot;$&quot;* #,##0.00_);_(&quot;$&quot;* \(#,##0.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Sheet1!$A$6:$A$45</c:f>
              <c:strCache>
                <c:ptCount val="40"/>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c:v>
                </c:pt>
                <c:pt idx="36">
                  <c:v>2015</c:v>
                </c:pt>
                <c:pt idx="37">
                  <c:v>2016</c:v>
                </c:pt>
                <c:pt idx="38">
                  <c:v>2017</c:v>
                </c:pt>
                <c:pt idx="39">
                  <c:v>2018</c:v>
                </c:pt>
              </c:strCache>
            </c:strRef>
          </c:cat>
          <c:val>
            <c:numRef>
              <c:f>Sheet1!$C$6:$C$45</c:f>
              <c:numCache>
                <c:formatCode>General</c:formatCode>
                <c:ptCount val="40"/>
                <c:pt idx="1">
                  <c:v>-0.52999999999999758</c:v>
                </c:pt>
                <c:pt idx="2">
                  <c:v>-0.55999999999999872</c:v>
                </c:pt>
                <c:pt idx="3">
                  <c:v>-0.58999999999999986</c:v>
                </c:pt>
                <c:pt idx="4">
                  <c:v>-0.32000000000000028</c:v>
                </c:pt>
                <c:pt idx="5">
                  <c:v>-0.43999999999999773</c:v>
                </c:pt>
                <c:pt idx="6">
                  <c:v>-0.80999999999999872</c:v>
                </c:pt>
                <c:pt idx="7">
                  <c:v>0.17000000000000171</c:v>
                </c:pt>
                <c:pt idx="8">
                  <c:v>7.0000000000000284E-2</c:v>
                </c:pt>
                <c:pt idx="9">
                  <c:v>0.16000000000000014</c:v>
                </c:pt>
                <c:pt idx="10">
                  <c:v>8.0000000000001847E-2</c:v>
                </c:pt>
                <c:pt idx="11">
                  <c:v>-0.19999999999999929</c:v>
                </c:pt>
                <c:pt idx="12">
                  <c:v>-0.41999999999999815</c:v>
                </c:pt>
                <c:pt idx="13">
                  <c:v>-0.41999999999999815</c:v>
                </c:pt>
                <c:pt idx="14">
                  <c:v>-3.9999999999999147E-2</c:v>
                </c:pt>
                <c:pt idx="15">
                  <c:v>-9.9999999999980105E-3</c:v>
                </c:pt>
                <c:pt idx="16">
                  <c:v>6.0000000000002274E-2</c:v>
                </c:pt>
                <c:pt idx="17">
                  <c:v>3.9999999999999147E-2</c:v>
                </c:pt>
                <c:pt idx="18">
                  <c:v>0.10000000000000142</c:v>
                </c:pt>
                <c:pt idx="19">
                  <c:v>0.92000000000000171</c:v>
                </c:pt>
                <c:pt idx="20">
                  <c:v>1.4000000000000021</c:v>
                </c:pt>
                <c:pt idx="21">
                  <c:v>1.5399999999999991</c:v>
                </c:pt>
                <c:pt idx="22">
                  <c:v>2.0500000000000007</c:v>
                </c:pt>
                <c:pt idx="23">
                  <c:v>2.4299999999999997</c:v>
                </c:pt>
                <c:pt idx="24">
                  <c:v>2.7300000000000004</c:v>
                </c:pt>
                <c:pt idx="25">
                  <c:v>2.3100000000000023</c:v>
                </c:pt>
                <c:pt idx="26">
                  <c:v>2.240000000000002</c:v>
                </c:pt>
                <c:pt idx="27">
                  <c:v>1.9000000000000021</c:v>
                </c:pt>
                <c:pt idx="28">
                  <c:v>2.379999999999999</c:v>
                </c:pt>
                <c:pt idx="29">
                  <c:v>2.3500000000000014</c:v>
                </c:pt>
                <c:pt idx="30">
                  <c:v>3.0800000000000018</c:v>
                </c:pt>
                <c:pt idx="31">
                  <c:v>2.9600000000000009</c:v>
                </c:pt>
                <c:pt idx="32">
                  <c:v>2.2800000000000011</c:v>
                </c:pt>
                <c:pt idx="33">
                  <c:v>2.2899999999999991</c:v>
                </c:pt>
                <c:pt idx="34">
                  <c:v>2.3900000000000006</c:v>
                </c:pt>
                <c:pt idx="35">
                  <c:v>2.0700000000000003</c:v>
                </c:pt>
                <c:pt idx="36">
                  <c:v>2.9400000000000013</c:v>
                </c:pt>
                <c:pt idx="37">
                  <c:v>2.8000000000000007</c:v>
                </c:pt>
                <c:pt idx="38">
                  <c:v>3.2600000000000016</c:v>
                </c:pt>
                <c:pt idx="39">
                  <c:v>3.5</c:v>
                </c:pt>
              </c:numCache>
            </c:numRef>
          </c:val>
          <c:smooth val="0"/>
          <c:extLst>
            <c:ext xmlns:c16="http://schemas.microsoft.com/office/drawing/2014/chart" uri="{C3380CC4-5D6E-409C-BE32-E72D297353CC}">
              <c16:uniqueId val="{00000001-9ED5-4CD0-AC41-9A9033DC1239}"/>
            </c:ext>
          </c:extLst>
        </c:ser>
        <c:ser>
          <c:idx val="2"/>
          <c:order val="2"/>
          <c:tx>
            <c:strRef>
              <c:f>Sheet1!$D$4:$D$5</c:f>
              <c:strCache>
                <c:ptCount val="1"/>
                <c:pt idx="0">
                  <c:v>50th percentile (median)</c:v>
                </c:pt>
              </c:strCache>
            </c:strRef>
          </c:tx>
          <c:spPr>
            <a:ln w="50800" cap="rnd">
              <a:solidFill>
                <a:schemeClr val="accent3"/>
              </a:solidFill>
              <a:round/>
            </a:ln>
            <a:effectLst/>
          </c:spPr>
          <c:marker>
            <c:symbol val="none"/>
          </c:marker>
          <c:dLbls>
            <c:dLbl>
              <c:idx val="39"/>
              <c:layout>
                <c:manualLayout>
                  <c:x val="0"/>
                  <c:y val="-2.743902439024401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9ED5-4CD0-AC41-9A9033DC1239}"/>
                </c:ext>
              </c:extLst>
            </c:dLbl>
            <c:numFmt formatCode="_(&quot;$&quot;* #,##0.00_);_(&quot;$&quot;* \(#,##0.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Sheet1!$A$6:$A$45</c:f>
              <c:strCache>
                <c:ptCount val="40"/>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c:v>
                </c:pt>
                <c:pt idx="36">
                  <c:v>2015</c:v>
                </c:pt>
                <c:pt idx="37">
                  <c:v>2016</c:v>
                </c:pt>
                <c:pt idx="38">
                  <c:v>2017</c:v>
                </c:pt>
                <c:pt idx="39">
                  <c:v>2018</c:v>
                </c:pt>
              </c:strCache>
            </c:strRef>
          </c:cat>
          <c:val>
            <c:numRef>
              <c:f>Sheet1!$D$6:$D$45</c:f>
              <c:numCache>
                <c:formatCode>General</c:formatCode>
                <c:ptCount val="40"/>
                <c:pt idx="1">
                  <c:v>-8.9999999999999858E-2</c:v>
                </c:pt>
                <c:pt idx="2">
                  <c:v>-0.51999999999999957</c:v>
                </c:pt>
                <c:pt idx="3">
                  <c:v>-0.42999999999999972</c:v>
                </c:pt>
                <c:pt idx="4">
                  <c:v>-0.46999999999999886</c:v>
                </c:pt>
                <c:pt idx="5">
                  <c:v>-0.46999999999999886</c:v>
                </c:pt>
                <c:pt idx="6">
                  <c:v>-0.37000000000000099</c:v>
                </c:pt>
                <c:pt idx="7">
                  <c:v>0.12000000000000099</c:v>
                </c:pt>
                <c:pt idx="8">
                  <c:v>-3.9999999999999147E-2</c:v>
                </c:pt>
                <c:pt idx="9">
                  <c:v>-5.0000000000000711E-2</c:v>
                </c:pt>
                <c:pt idx="10">
                  <c:v>-0.10999999999999943</c:v>
                </c:pt>
                <c:pt idx="11">
                  <c:v>-0.32000000000000028</c:v>
                </c:pt>
                <c:pt idx="12">
                  <c:v>-0.23000000000000043</c:v>
                </c:pt>
                <c:pt idx="13">
                  <c:v>-0.17999999999999972</c:v>
                </c:pt>
                <c:pt idx="14">
                  <c:v>-0.10999999999999943</c:v>
                </c:pt>
                <c:pt idx="15">
                  <c:v>-0.37999999999999901</c:v>
                </c:pt>
                <c:pt idx="16">
                  <c:v>-0.60999999999999943</c:v>
                </c:pt>
                <c:pt idx="17">
                  <c:v>-0.53000000000000114</c:v>
                </c:pt>
                <c:pt idx="18">
                  <c:v>-0.10999999999999943</c:v>
                </c:pt>
                <c:pt idx="19">
                  <c:v>0.35999999999999943</c:v>
                </c:pt>
                <c:pt idx="20">
                  <c:v>0.87000000000000099</c:v>
                </c:pt>
                <c:pt idx="21">
                  <c:v>0.71999999999999886</c:v>
                </c:pt>
                <c:pt idx="22">
                  <c:v>1.1799999999999997</c:v>
                </c:pt>
                <c:pt idx="23">
                  <c:v>1.1900000000000013</c:v>
                </c:pt>
                <c:pt idx="24">
                  <c:v>1.4899999999999984</c:v>
                </c:pt>
                <c:pt idx="25">
                  <c:v>1.4800000000000004</c:v>
                </c:pt>
                <c:pt idx="26">
                  <c:v>1.3099999999999987</c:v>
                </c:pt>
                <c:pt idx="27">
                  <c:v>1.4400000000000013</c:v>
                </c:pt>
                <c:pt idx="28">
                  <c:v>1.129999999999999</c:v>
                </c:pt>
                <c:pt idx="29">
                  <c:v>1.2199999999999989</c:v>
                </c:pt>
                <c:pt idx="30">
                  <c:v>1.5799999999999983</c:v>
                </c:pt>
                <c:pt idx="31">
                  <c:v>1.3200000000000003</c:v>
                </c:pt>
                <c:pt idx="32">
                  <c:v>0.80999999999999872</c:v>
                </c:pt>
                <c:pt idx="33">
                  <c:v>0.71000000000000085</c:v>
                </c:pt>
                <c:pt idx="34">
                  <c:v>0.83999999999999986</c:v>
                </c:pt>
                <c:pt idx="35">
                  <c:v>0.76000000000000156</c:v>
                </c:pt>
                <c:pt idx="36">
                  <c:v>0.98000000000000043</c:v>
                </c:pt>
                <c:pt idx="37">
                  <c:v>1.5300000000000011</c:v>
                </c:pt>
                <c:pt idx="38">
                  <c:v>1.5700000000000003</c:v>
                </c:pt>
                <c:pt idx="39">
                  <c:v>1.8599999999999994</c:v>
                </c:pt>
              </c:numCache>
            </c:numRef>
          </c:val>
          <c:smooth val="0"/>
          <c:extLst>
            <c:ext xmlns:c16="http://schemas.microsoft.com/office/drawing/2014/chart" uri="{C3380CC4-5D6E-409C-BE32-E72D297353CC}">
              <c16:uniqueId val="{00000002-9ED5-4CD0-AC41-9A9033DC1239}"/>
            </c:ext>
          </c:extLst>
        </c:ser>
        <c:ser>
          <c:idx val="3"/>
          <c:order val="3"/>
          <c:tx>
            <c:strRef>
              <c:f>Sheet1!$E$4:$E$5</c:f>
              <c:strCache>
                <c:ptCount val="1"/>
                <c:pt idx="0">
                  <c:v>30th percentile</c:v>
                </c:pt>
              </c:strCache>
            </c:strRef>
          </c:tx>
          <c:spPr>
            <a:ln w="50800" cap="rnd">
              <a:solidFill>
                <a:schemeClr val="accent4"/>
              </a:solidFill>
              <a:round/>
            </a:ln>
            <a:effectLst/>
          </c:spPr>
          <c:marker>
            <c:symbol val="none"/>
          </c:marker>
          <c:dLbls>
            <c:dLbl>
              <c:idx val="39"/>
              <c:layout>
                <c:manualLayout>
                  <c:x val="0"/>
                  <c:y val="3.048780487804878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ED5-4CD0-AC41-9A9033DC1239}"/>
                </c:ext>
              </c:extLst>
            </c:dLbl>
            <c:numFmt formatCode="_(&quot;$&quot;* #,##0.00_);_(&quot;$&quot;* \(#,##0.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Sheet1!$A$6:$A$45</c:f>
              <c:strCache>
                <c:ptCount val="40"/>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c:v>
                </c:pt>
                <c:pt idx="36">
                  <c:v>2015</c:v>
                </c:pt>
                <c:pt idx="37">
                  <c:v>2016</c:v>
                </c:pt>
                <c:pt idx="38">
                  <c:v>2017</c:v>
                </c:pt>
                <c:pt idx="39">
                  <c:v>2018</c:v>
                </c:pt>
              </c:strCache>
            </c:strRef>
          </c:cat>
          <c:val>
            <c:numRef>
              <c:f>Sheet1!$E$6:$E$45</c:f>
              <c:numCache>
                <c:formatCode>General</c:formatCode>
                <c:ptCount val="40"/>
                <c:pt idx="1">
                  <c:v>-0.24000000000000021</c:v>
                </c:pt>
                <c:pt idx="2">
                  <c:v>-0.41000000000000014</c:v>
                </c:pt>
                <c:pt idx="3">
                  <c:v>-0.50999999999999979</c:v>
                </c:pt>
                <c:pt idx="4">
                  <c:v>-0.84999999999999964</c:v>
                </c:pt>
                <c:pt idx="5">
                  <c:v>-1.0500000000000007</c:v>
                </c:pt>
                <c:pt idx="6">
                  <c:v>-0.76999999999999957</c:v>
                </c:pt>
                <c:pt idx="7">
                  <c:v>-0.48000000000000043</c:v>
                </c:pt>
                <c:pt idx="8">
                  <c:v>-0.34999999999999964</c:v>
                </c:pt>
                <c:pt idx="9">
                  <c:v>-0.49000000000000021</c:v>
                </c:pt>
                <c:pt idx="10">
                  <c:v>-0.60999999999999943</c:v>
                </c:pt>
                <c:pt idx="11">
                  <c:v>-0.66000000000000014</c:v>
                </c:pt>
                <c:pt idx="12">
                  <c:v>-0.49000000000000021</c:v>
                </c:pt>
                <c:pt idx="13">
                  <c:v>-0.65000000000000036</c:v>
                </c:pt>
                <c:pt idx="14">
                  <c:v>-0.75999999999999979</c:v>
                </c:pt>
                <c:pt idx="15">
                  <c:v>-0.86999999999999922</c:v>
                </c:pt>
                <c:pt idx="16">
                  <c:v>-0.70999999999999908</c:v>
                </c:pt>
                <c:pt idx="17">
                  <c:v>-0.69999999999999929</c:v>
                </c:pt>
                <c:pt idx="18">
                  <c:v>-0.44999999999999929</c:v>
                </c:pt>
                <c:pt idx="19">
                  <c:v>-0.11999999999999922</c:v>
                </c:pt>
                <c:pt idx="20">
                  <c:v>0.35999999999999943</c:v>
                </c:pt>
                <c:pt idx="21">
                  <c:v>0.33999999999999986</c:v>
                </c:pt>
                <c:pt idx="22">
                  <c:v>0.73000000000000043</c:v>
                </c:pt>
                <c:pt idx="23">
                  <c:v>0.96000000000000085</c:v>
                </c:pt>
                <c:pt idx="24">
                  <c:v>0.76999999999999957</c:v>
                </c:pt>
                <c:pt idx="25">
                  <c:v>0.48000000000000043</c:v>
                </c:pt>
                <c:pt idx="26">
                  <c:v>0.11999999999999922</c:v>
                </c:pt>
                <c:pt idx="27">
                  <c:v>0.38000000000000078</c:v>
                </c:pt>
                <c:pt idx="28">
                  <c:v>0.47000000000000064</c:v>
                </c:pt>
                <c:pt idx="29">
                  <c:v>0.54000000000000092</c:v>
                </c:pt>
                <c:pt idx="30">
                  <c:v>0.66999999999999993</c:v>
                </c:pt>
                <c:pt idx="31">
                  <c:v>0.46000000000000085</c:v>
                </c:pt>
                <c:pt idx="32">
                  <c:v>0.22000000000000064</c:v>
                </c:pt>
                <c:pt idx="33">
                  <c:v>0.13000000000000078</c:v>
                </c:pt>
                <c:pt idx="34">
                  <c:v>9.9999999999997868E-3</c:v>
                </c:pt>
                <c:pt idx="35">
                  <c:v>-0.11999999999999922</c:v>
                </c:pt>
                <c:pt idx="36">
                  <c:v>0.22000000000000064</c:v>
                </c:pt>
                <c:pt idx="37">
                  <c:v>0.58999999999999986</c:v>
                </c:pt>
                <c:pt idx="38">
                  <c:v>0.84999999999999964</c:v>
                </c:pt>
                <c:pt idx="39">
                  <c:v>1.1099999999999994</c:v>
                </c:pt>
              </c:numCache>
            </c:numRef>
          </c:val>
          <c:smooth val="0"/>
          <c:extLst>
            <c:ext xmlns:c16="http://schemas.microsoft.com/office/drawing/2014/chart" uri="{C3380CC4-5D6E-409C-BE32-E72D297353CC}">
              <c16:uniqueId val="{00000003-9ED5-4CD0-AC41-9A9033DC1239}"/>
            </c:ext>
          </c:extLst>
        </c:ser>
        <c:ser>
          <c:idx val="4"/>
          <c:order val="4"/>
          <c:tx>
            <c:strRef>
              <c:f>Sheet1!$F$4:$F$5</c:f>
              <c:strCache>
                <c:ptCount val="1"/>
                <c:pt idx="0">
                  <c:v>10th percentile</c:v>
                </c:pt>
              </c:strCache>
            </c:strRef>
          </c:tx>
          <c:spPr>
            <a:ln w="50800" cap="rnd">
              <a:solidFill>
                <a:schemeClr val="accent5"/>
              </a:solidFill>
              <a:round/>
            </a:ln>
            <a:effectLst/>
          </c:spPr>
          <c:marker>
            <c:symbol val="none"/>
          </c:marker>
          <c:dLbls>
            <c:dLbl>
              <c:idx val="39"/>
              <c:layout>
                <c:manualLayout>
                  <c:x val="0"/>
                  <c:y val="3.353658536585366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9ED5-4CD0-AC41-9A9033DC1239}"/>
                </c:ext>
              </c:extLst>
            </c:dLbl>
            <c:numFmt formatCode="_(&quot;$&quot;* #,##0.00_);_(&quot;$&quot;* \(#,##0.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Sheet1!$A$6:$A$45</c:f>
              <c:strCache>
                <c:ptCount val="40"/>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c:v>
                </c:pt>
                <c:pt idx="36">
                  <c:v>2015</c:v>
                </c:pt>
                <c:pt idx="37">
                  <c:v>2016</c:v>
                </c:pt>
                <c:pt idx="38">
                  <c:v>2017</c:v>
                </c:pt>
                <c:pt idx="39">
                  <c:v>2018</c:v>
                </c:pt>
              </c:strCache>
            </c:strRef>
          </c:cat>
          <c:val>
            <c:numRef>
              <c:f>Sheet1!$F$6:$F$45</c:f>
              <c:numCache>
                <c:formatCode>General</c:formatCode>
                <c:ptCount val="40"/>
                <c:pt idx="1">
                  <c:v>-0.55000000000000071</c:v>
                </c:pt>
                <c:pt idx="2">
                  <c:v>-0.73000000000000043</c:v>
                </c:pt>
                <c:pt idx="3">
                  <c:v>-1.0300000000000011</c:v>
                </c:pt>
                <c:pt idx="4">
                  <c:v>-1.2900000000000009</c:v>
                </c:pt>
                <c:pt idx="5">
                  <c:v>-1.4400000000000013</c:v>
                </c:pt>
                <c:pt idx="6">
                  <c:v>-1.4900000000000002</c:v>
                </c:pt>
                <c:pt idx="7">
                  <c:v>-1.4000000000000004</c:v>
                </c:pt>
                <c:pt idx="8">
                  <c:v>-1.42</c:v>
                </c:pt>
                <c:pt idx="9">
                  <c:v>-1.4700000000000006</c:v>
                </c:pt>
                <c:pt idx="10">
                  <c:v>-1.4700000000000006</c:v>
                </c:pt>
                <c:pt idx="11">
                  <c:v>-1.4000000000000004</c:v>
                </c:pt>
                <c:pt idx="12">
                  <c:v>-1.2900000000000009</c:v>
                </c:pt>
                <c:pt idx="13">
                  <c:v>-1.1500000000000004</c:v>
                </c:pt>
                <c:pt idx="14">
                  <c:v>-1.25</c:v>
                </c:pt>
                <c:pt idx="15">
                  <c:v>-1.3399999999999999</c:v>
                </c:pt>
                <c:pt idx="16">
                  <c:v>-1.42</c:v>
                </c:pt>
                <c:pt idx="17">
                  <c:v>-1.4600000000000009</c:v>
                </c:pt>
                <c:pt idx="18">
                  <c:v>-1.1100000000000012</c:v>
                </c:pt>
                <c:pt idx="19">
                  <c:v>-0.59999999999999964</c:v>
                </c:pt>
                <c:pt idx="20">
                  <c:v>-0.5600000000000005</c:v>
                </c:pt>
                <c:pt idx="21">
                  <c:v>-0.39000000000000057</c:v>
                </c:pt>
                <c:pt idx="22">
                  <c:v>-0.12000000000000099</c:v>
                </c:pt>
                <c:pt idx="23">
                  <c:v>-9.9999999999997868E-3</c:v>
                </c:pt>
                <c:pt idx="24">
                  <c:v>-0.12000000000000099</c:v>
                </c:pt>
                <c:pt idx="25">
                  <c:v>-0.29000000000000092</c:v>
                </c:pt>
                <c:pt idx="26">
                  <c:v>-0.46000000000000085</c:v>
                </c:pt>
                <c:pt idx="27">
                  <c:v>-0.37000000000000099</c:v>
                </c:pt>
                <c:pt idx="28">
                  <c:v>-0.16999999999999993</c:v>
                </c:pt>
                <c:pt idx="29">
                  <c:v>-0.36000000000000121</c:v>
                </c:pt>
                <c:pt idx="30">
                  <c:v>-0.29000000000000092</c:v>
                </c:pt>
                <c:pt idx="31">
                  <c:v>-0.39000000000000057</c:v>
                </c:pt>
                <c:pt idx="32">
                  <c:v>-0.61000000000000121</c:v>
                </c:pt>
                <c:pt idx="33">
                  <c:v>-0.73000000000000043</c:v>
                </c:pt>
                <c:pt idx="34">
                  <c:v>-0.63000000000000078</c:v>
                </c:pt>
                <c:pt idx="35">
                  <c:v>-0.57000000000000028</c:v>
                </c:pt>
                <c:pt idx="36">
                  <c:v>-0.22000000000000064</c:v>
                </c:pt>
                <c:pt idx="37">
                  <c:v>4.9999999999998934E-2</c:v>
                </c:pt>
                <c:pt idx="38">
                  <c:v>0.41000000000000014</c:v>
                </c:pt>
                <c:pt idx="39">
                  <c:v>0.28999999999999915</c:v>
                </c:pt>
              </c:numCache>
            </c:numRef>
          </c:val>
          <c:smooth val="0"/>
          <c:extLst>
            <c:ext xmlns:c16="http://schemas.microsoft.com/office/drawing/2014/chart" uri="{C3380CC4-5D6E-409C-BE32-E72D297353CC}">
              <c16:uniqueId val="{00000004-9ED5-4CD0-AC41-9A9033DC1239}"/>
            </c:ext>
          </c:extLst>
        </c:ser>
        <c:dLbls>
          <c:showLegendKey val="0"/>
          <c:showVal val="0"/>
          <c:showCatName val="0"/>
          <c:showSerName val="0"/>
          <c:showPercent val="0"/>
          <c:showBubbleSize val="0"/>
        </c:dLbls>
        <c:smooth val="0"/>
        <c:axId val="683653424"/>
        <c:axId val="683652112"/>
      </c:lineChart>
      <c:catAx>
        <c:axId val="68365342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683652112"/>
        <c:crossesAt val="0"/>
        <c:auto val="1"/>
        <c:lblAlgn val="ctr"/>
        <c:lblOffset val="100"/>
        <c:noMultiLvlLbl val="0"/>
      </c:catAx>
      <c:valAx>
        <c:axId val="683652112"/>
        <c:scaling>
          <c:orientation val="minMax"/>
        </c:scaling>
        <c:delete val="0"/>
        <c:axPos val="l"/>
        <c:numFmt formatCode="_(&quot;$&quot;* #,##0.00_);_(&quot;$&quot;* \(#,##0.0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683653424"/>
        <c:crosses val="autoZero"/>
        <c:crossBetween val="between"/>
      </c:valAx>
      <c:spPr>
        <a:noFill/>
        <a:ln>
          <a:noFill/>
        </a:ln>
        <a:effectLst/>
      </c:spPr>
    </c:plotArea>
    <c:legend>
      <c:legendPos val="l"/>
      <c:layout>
        <c:manualLayout>
          <c:xMode val="edge"/>
          <c:yMode val="edge"/>
          <c:x val="0.12921565217344119"/>
          <c:y val="6.933262915306318E-2"/>
          <c:w val="0.3000912445644639"/>
          <c:h val="0.34937463990781642"/>
        </c:manualLayout>
      </c:layout>
      <c:overlay val="1"/>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Retirement benefits: Access</a:t>
            </a:r>
            <a:r>
              <a:rPr lang="en-US" sz="1800" b="1" baseline="0" dirty="0"/>
              <a:t> and participation by average wage</a:t>
            </a:r>
            <a:br>
              <a:rPr lang="en-US" sz="1800" b="1" baseline="0" dirty="0"/>
            </a:br>
            <a:r>
              <a:rPr lang="en-US" sz="1600" b="0" i="0" baseline="0" dirty="0"/>
              <a:t>(U.S. private sector workers, 2018)</a:t>
            </a:r>
            <a:endParaRPr lang="en-US" sz="1600" b="0" i="0" dirty="0"/>
          </a:p>
        </c:rich>
      </c:tx>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Graphs!$C$20</c:f>
              <c:strCache>
                <c:ptCount val="1"/>
                <c:pt idx="0">
                  <c:v>Participation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Graphs!$A$21:$A$26</c:f>
              <c:strCache>
                <c:ptCount val="6"/>
                <c:pt idx="0">
                  <c:v>Lowest 10%</c:v>
                </c:pt>
                <c:pt idx="1">
                  <c:v>Lowest 25%</c:v>
                </c:pt>
                <c:pt idx="2">
                  <c:v>Second 25%</c:v>
                </c:pt>
                <c:pt idx="3">
                  <c:v>Third 25%</c:v>
                </c:pt>
                <c:pt idx="4">
                  <c:v>Highest 25%</c:v>
                </c:pt>
                <c:pt idx="5">
                  <c:v>Highest 10%</c:v>
                </c:pt>
              </c:strCache>
            </c:strRef>
          </c:cat>
          <c:val>
            <c:numRef>
              <c:f>Graphs!$C$21:$C$26</c:f>
              <c:numCache>
                <c:formatCode>0%</c:formatCode>
                <c:ptCount val="6"/>
                <c:pt idx="0">
                  <c:v>0.13</c:v>
                </c:pt>
                <c:pt idx="1">
                  <c:v>0.22</c:v>
                </c:pt>
                <c:pt idx="2">
                  <c:v>0.49</c:v>
                </c:pt>
                <c:pt idx="3">
                  <c:v>0.65</c:v>
                </c:pt>
                <c:pt idx="4">
                  <c:v>0.77</c:v>
                </c:pt>
                <c:pt idx="5">
                  <c:v>0.8</c:v>
                </c:pt>
              </c:numCache>
            </c:numRef>
          </c:val>
          <c:extLst>
            <c:ext xmlns:c16="http://schemas.microsoft.com/office/drawing/2014/chart" uri="{C3380CC4-5D6E-409C-BE32-E72D297353CC}">
              <c16:uniqueId val="{00000000-C976-49F4-A21B-A22CEE65E12E}"/>
            </c:ext>
          </c:extLst>
        </c:ser>
        <c:ser>
          <c:idx val="0"/>
          <c:order val="1"/>
          <c:tx>
            <c:strRef>
              <c:f>Graphs!$B$20</c:f>
              <c:strCache>
                <c:ptCount val="1"/>
                <c:pt idx="0">
                  <c:v>Access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Graphs!$A$21:$A$26</c:f>
              <c:strCache>
                <c:ptCount val="6"/>
                <c:pt idx="0">
                  <c:v>Lowest 10%</c:v>
                </c:pt>
                <c:pt idx="1">
                  <c:v>Lowest 25%</c:v>
                </c:pt>
                <c:pt idx="2">
                  <c:v>Second 25%</c:v>
                </c:pt>
                <c:pt idx="3">
                  <c:v>Third 25%</c:v>
                </c:pt>
                <c:pt idx="4">
                  <c:v>Highest 25%</c:v>
                </c:pt>
                <c:pt idx="5">
                  <c:v>Highest 10%</c:v>
                </c:pt>
              </c:strCache>
            </c:strRef>
          </c:cat>
          <c:val>
            <c:numRef>
              <c:f>Graphs!$B$21:$B$26</c:f>
              <c:numCache>
                <c:formatCode>0%</c:formatCode>
                <c:ptCount val="6"/>
                <c:pt idx="0">
                  <c:v>0.32</c:v>
                </c:pt>
                <c:pt idx="1">
                  <c:v>0.44</c:v>
                </c:pt>
                <c:pt idx="2">
                  <c:v>0.67</c:v>
                </c:pt>
                <c:pt idx="3">
                  <c:v>0.79</c:v>
                </c:pt>
                <c:pt idx="4">
                  <c:v>0.87</c:v>
                </c:pt>
                <c:pt idx="5">
                  <c:v>0.88</c:v>
                </c:pt>
              </c:numCache>
            </c:numRef>
          </c:val>
          <c:extLst>
            <c:ext xmlns:c16="http://schemas.microsoft.com/office/drawing/2014/chart" uri="{C3380CC4-5D6E-409C-BE32-E72D297353CC}">
              <c16:uniqueId val="{00000001-C976-49F4-A21B-A22CEE65E12E}"/>
            </c:ext>
          </c:extLst>
        </c:ser>
        <c:dLbls>
          <c:showLegendKey val="0"/>
          <c:showVal val="0"/>
          <c:showCatName val="0"/>
          <c:showSerName val="0"/>
          <c:showPercent val="0"/>
          <c:showBubbleSize val="0"/>
        </c:dLbls>
        <c:gapWidth val="219"/>
        <c:overlap val="-27"/>
        <c:axId val="455440080"/>
        <c:axId val="455440408"/>
      </c:barChart>
      <c:catAx>
        <c:axId val="45544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55440408"/>
        <c:crosses val="autoZero"/>
        <c:auto val="1"/>
        <c:lblAlgn val="ctr"/>
        <c:lblOffset val="100"/>
        <c:noMultiLvlLbl val="0"/>
      </c:catAx>
      <c:valAx>
        <c:axId val="455440408"/>
        <c:scaling>
          <c:orientation val="minMax"/>
        </c:scaling>
        <c:delete val="1"/>
        <c:axPos val="l"/>
        <c:numFmt formatCode="0%" sourceLinked="1"/>
        <c:majorTickMark val="none"/>
        <c:minorTickMark val="none"/>
        <c:tickLblPos val="nextTo"/>
        <c:crossAx val="4554400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smtClean="0"/>
              <a:t>Average Savings by Age</a:t>
            </a:r>
          </a:p>
          <a:p>
            <a:pPr>
              <a:defRPr sz="1800" b="1"/>
            </a:pPr>
            <a:r>
              <a:rPr lang="en-US" sz="1600" b="0" dirty="0" smtClean="0"/>
              <a:t>(</a:t>
            </a:r>
            <a:r>
              <a:rPr lang="en-US" sz="1600" b="0" dirty="0" smtClean="0"/>
              <a:t>United States, “expansive” savings, 2016)</a:t>
            </a:r>
            <a:endParaRPr lang="en-US" sz="1600" b="0" dirty="0"/>
          </a:p>
        </c:rich>
      </c:tx>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8793578832948911E-2"/>
          <c:y val="0.16098301814837249"/>
          <c:w val="0.88268790264853259"/>
          <c:h val="0.80767795051259617"/>
        </c:manualLayout>
      </c:layout>
      <c:barChart>
        <c:barDir val="bar"/>
        <c:grouping val="clustered"/>
        <c:varyColors val="0"/>
        <c:ser>
          <c:idx val="0"/>
          <c:order val="0"/>
          <c:tx>
            <c:strRef>
              <c:f>Graphs!$B$241</c:f>
              <c:strCache>
                <c:ptCount val="1"/>
                <c:pt idx="0">
                  <c:v>Average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Graphs!$A$242:$A$254</c:f>
              <c:strCache>
                <c:ptCount val="13"/>
                <c:pt idx="0">
                  <c:v>18-24</c:v>
                </c:pt>
                <c:pt idx="1">
                  <c:v>25-29</c:v>
                </c:pt>
                <c:pt idx="2">
                  <c:v>30-34</c:v>
                </c:pt>
                <c:pt idx="3">
                  <c:v>35-39</c:v>
                </c:pt>
                <c:pt idx="4">
                  <c:v>40-44</c:v>
                </c:pt>
                <c:pt idx="5">
                  <c:v>45-49</c:v>
                </c:pt>
                <c:pt idx="6">
                  <c:v>50-54</c:v>
                </c:pt>
                <c:pt idx="7">
                  <c:v>55-59</c:v>
                </c:pt>
                <c:pt idx="8">
                  <c:v>60-64</c:v>
                </c:pt>
                <c:pt idx="9">
                  <c:v>65-69</c:v>
                </c:pt>
                <c:pt idx="10">
                  <c:v>70-74</c:v>
                </c:pt>
                <c:pt idx="11">
                  <c:v>75-79</c:v>
                </c:pt>
                <c:pt idx="12">
                  <c:v>80+</c:v>
                </c:pt>
              </c:strCache>
            </c:strRef>
          </c:cat>
          <c:val>
            <c:numRef>
              <c:f>Graphs!$B$242:$B$254</c:f>
              <c:numCache>
                <c:formatCode>"$"#,##0</c:formatCode>
                <c:ptCount val="13"/>
                <c:pt idx="0">
                  <c:v>13505.84</c:v>
                </c:pt>
                <c:pt idx="1">
                  <c:v>19781.54</c:v>
                </c:pt>
                <c:pt idx="2">
                  <c:v>43162.14</c:v>
                </c:pt>
                <c:pt idx="3">
                  <c:v>96248.72</c:v>
                </c:pt>
                <c:pt idx="4">
                  <c:v>128133.23</c:v>
                </c:pt>
                <c:pt idx="5">
                  <c:v>230287.69</c:v>
                </c:pt>
                <c:pt idx="6">
                  <c:v>319315.86</c:v>
                </c:pt>
                <c:pt idx="7">
                  <c:v>495594.9</c:v>
                </c:pt>
                <c:pt idx="8">
                  <c:v>546326.54</c:v>
                </c:pt>
                <c:pt idx="9">
                  <c:v>507279.53</c:v>
                </c:pt>
                <c:pt idx="10">
                  <c:v>433614.27</c:v>
                </c:pt>
                <c:pt idx="11">
                  <c:v>424037.21</c:v>
                </c:pt>
                <c:pt idx="12">
                  <c:v>478758.86</c:v>
                </c:pt>
              </c:numCache>
            </c:numRef>
          </c:val>
          <c:extLst>
            <c:ext xmlns:c16="http://schemas.microsoft.com/office/drawing/2014/chart" uri="{C3380CC4-5D6E-409C-BE32-E72D297353CC}">
              <c16:uniqueId val="{00000000-B32C-4C1E-90DA-0A9CC0B08DF3}"/>
            </c:ext>
          </c:extLst>
        </c:ser>
        <c:dLbls>
          <c:showLegendKey val="0"/>
          <c:showVal val="0"/>
          <c:showCatName val="0"/>
          <c:showSerName val="0"/>
          <c:showPercent val="0"/>
          <c:showBubbleSize val="0"/>
        </c:dLbls>
        <c:gapWidth val="75"/>
        <c:overlap val="-50"/>
        <c:axId val="558692232"/>
        <c:axId val="558705680"/>
      </c:barChart>
      <c:catAx>
        <c:axId val="558692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58705680"/>
        <c:crosses val="autoZero"/>
        <c:auto val="1"/>
        <c:lblAlgn val="ctr"/>
        <c:lblOffset val="100"/>
        <c:noMultiLvlLbl val="0"/>
      </c:catAx>
      <c:valAx>
        <c:axId val="558705680"/>
        <c:scaling>
          <c:orientation val="minMax"/>
          <c:max val="1200000"/>
        </c:scaling>
        <c:delete val="1"/>
        <c:axPos val="b"/>
        <c:numFmt formatCode="&quot;$&quot;#,##0" sourceLinked="1"/>
        <c:majorTickMark val="out"/>
        <c:minorTickMark val="none"/>
        <c:tickLblPos val="nextTo"/>
        <c:crossAx val="558692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90</a:t>
            </a:r>
            <a:r>
              <a:rPr lang="en-US" sz="1800" b="1" baseline="30000" dirty="0"/>
              <a:t>th</a:t>
            </a:r>
            <a:r>
              <a:rPr lang="en-US" sz="1800" b="1" baseline="0" dirty="0"/>
              <a:t> Percentile </a:t>
            </a:r>
            <a:r>
              <a:rPr lang="en-US" sz="1800" b="1" dirty="0"/>
              <a:t>Retirement Savings by Age</a:t>
            </a:r>
          </a:p>
          <a:p>
            <a:pPr>
              <a:defRPr sz="1800" b="1"/>
            </a:pPr>
            <a:r>
              <a:rPr lang="en-US" sz="1600" b="0" dirty="0"/>
              <a:t>(United States, “expansive” savings, 2016)</a:t>
            </a:r>
          </a:p>
        </c:rich>
      </c:tx>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8793578832948911E-2"/>
          <c:y val="0.16508271614355868"/>
          <c:w val="0.88268790264853259"/>
          <c:h val="0.83491728385644137"/>
        </c:manualLayout>
      </c:layout>
      <c:barChart>
        <c:barDir val="bar"/>
        <c:grouping val="clustered"/>
        <c:varyColors val="0"/>
        <c:ser>
          <c:idx val="2"/>
          <c:order val="0"/>
          <c:tx>
            <c:strRef>
              <c:f>Graphs!$D$241</c:f>
              <c:strCache>
                <c:ptCount val="1"/>
                <c:pt idx="0">
                  <c:v>90th Percentile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Graphs!$A$242:$A$254</c:f>
              <c:strCache>
                <c:ptCount val="13"/>
                <c:pt idx="0">
                  <c:v>18-24</c:v>
                </c:pt>
                <c:pt idx="1">
                  <c:v>25-29</c:v>
                </c:pt>
                <c:pt idx="2">
                  <c:v>30-34</c:v>
                </c:pt>
                <c:pt idx="3">
                  <c:v>35-39</c:v>
                </c:pt>
                <c:pt idx="4">
                  <c:v>40-44</c:v>
                </c:pt>
                <c:pt idx="5">
                  <c:v>45-49</c:v>
                </c:pt>
                <c:pt idx="6">
                  <c:v>50-54</c:v>
                </c:pt>
                <c:pt idx="7">
                  <c:v>55-59</c:v>
                </c:pt>
                <c:pt idx="8">
                  <c:v>60-64</c:v>
                </c:pt>
                <c:pt idx="9">
                  <c:v>65-69</c:v>
                </c:pt>
                <c:pt idx="10">
                  <c:v>70-74</c:v>
                </c:pt>
                <c:pt idx="11">
                  <c:v>75-79</c:v>
                </c:pt>
                <c:pt idx="12">
                  <c:v>80+</c:v>
                </c:pt>
              </c:strCache>
            </c:strRef>
          </c:cat>
          <c:val>
            <c:numRef>
              <c:f>Graphs!$D$242:$D$254</c:f>
              <c:numCache>
                <c:formatCode>"$"#,##0</c:formatCode>
                <c:ptCount val="13"/>
                <c:pt idx="0">
                  <c:v>19000</c:v>
                </c:pt>
                <c:pt idx="1">
                  <c:v>43200</c:v>
                </c:pt>
                <c:pt idx="2">
                  <c:v>90200</c:v>
                </c:pt>
                <c:pt idx="3">
                  <c:v>175000</c:v>
                </c:pt>
                <c:pt idx="4">
                  <c:v>317300</c:v>
                </c:pt>
                <c:pt idx="5">
                  <c:v>491000</c:v>
                </c:pt>
                <c:pt idx="6">
                  <c:v>547000</c:v>
                </c:pt>
                <c:pt idx="7">
                  <c:v>968000</c:v>
                </c:pt>
                <c:pt idx="8">
                  <c:v>1009000</c:v>
                </c:pt>
                <c:pt idx="9">
                  <c:v>1021000</c:v>
                </c:pt>
                <c:pt idx="10">
                  <c:v>979000</c:v>
                </c:pt>
                <c:pt idx="11">
                  <c:v>924000</c:v>
                </c:pt>
                <c:pt idx="12">
                  <c:v>1019200</c:v>
                </c:pt>
              </c:numCache>
            </c:numRef>
          </c:val>
          <c:extLst>
            <c:ext xmlns:c16="http://schemas.microsoft.com/office/drawing/2014/chart" uri="{C3380CC4-5D6E-409C-BE32-E72D297353CC}">
              <c16:uniqueId val="{00000000-E3A3-40C4-8C53-03FBF3DCC4A9}"/>
            </c:ext>
          </c:extLst>
        </c:ser>
        <c:dLbls>
          <c:showLegendKey val="0"/>
          <c:showVal val="0"/>
          <c:showCatName val="0"/>
          <c:showSerName val="0"/>
          <c:showPercent val="0"/>
          <c:showBubbleSize val="0"/>
        </c:dLbls>
        <c:gapWidth val="75"/>
        <c:overlap val="-50"/>
        <c:axId val="558692232"/>
        <c:axId val="558705680"/>
      </c:barChart>
      <c:catAx>
        <c:axId val="558692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58705680"/>
        <c:crosses val="autoZero"/>
        <c:auto val="1"/>
        <c:lblAlgn val="ctr"/>
        <c:lblOffset val="100"/>
        <c:noMultiLvlLbl val="0"/>
      </c:catAx>
      <c:valAx>
        <c:axId val="558705680"/>
        <c:scaling>
          <c:orientation val="minMax"/>
        </c:scaling>
        <c:delete val="1"/>
        <c:axPos val="b"/>
        <c:numFmt formatCode="&quot;$&quot;#,##0" sourceLinked="1"/>
        <c:majorTickMark val="out"/>
        <c:minorTickMark val="none"/>
        <c:tickLblPos val="nextTo"/>
        <c:crossAx val="558692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smtClean="0"/>
              <a:t>50</a:t>
            </a:r>
            <a:r>
              <a:rPr lang="en-US" sz="1800" b="1" baseline="30000" dirty="0" smtClean="0"/>
              <a:t>th</a:t>
            </a:r>
            <a:r>
              <a:rPr lang="en-US" sz="1800" b="1" dirty="0" smtClean="0"/>
              <a:t> Percentile</a:t>
            </a:r>
            <a:r>
              <a:rPr lang="en-US" sz="1800" b="1" baseline="0" dirty="0" smtClean="0"/>
              <a:t> (median)</a:t>
            </a:r>
            <a:r>
              <a:rPr lang="en-US" sz="1800" b="1" dirty="0" smtClean="0"/>
              <a:t> </a:t>
            </a:r>
            <a:r>
              <a:rPr lang="en-US" sz="1800" b="1" dirty="0"/>
              <a:t>Retirement Savings by Age</a:t>
            </a:r>
          </a:p>
          <a:p>
            <a:pPr>
              <a:defRPr sz="1800" b="1"/>
            </a:pPr>
            <a:r>
              <a:rPr lang="en-US" sz="1600" b="0" dirty="0"/>
              <a:t>(United States, “expansive” savings, 2016)</a:t>
            </a:r>
          </a:p>
        </c:rich>
      </c:tx>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8793578832948911E-2"/>
          <c:y val="0.16441889431216064"/>
          <c:w val="0.88268790264853259"/>
          <c:h val="0.83558110568783939"/>
        </c:manualLayout>
      </c:layout>
      <c:barChart>
        <c:barDir val="bar"/>
        <c:grouping val="clustered"/>
        <c:varyColors val="0"/>
        <c:ser>
          <c:idx val="1"/>
          <c:order val="0"/>
          <c:tx>
            <c:strRef>
              <c:f>Graphs!$C$241</c:f>
              <c:strCache>
                <c:ptCount val="1"/>
                <c:pt idx="0">
                  <c:v>Median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Graphs!$A$242:$A$254</c:f>
              <c:strCache>
                <c:ptCount val="13"/>
                <c:pt idx="0">
                  <c:v>18-24</c:v>
                </c:pt>
                <c:pt idx="1">
                  <c:v>25-29</c:v>
                </c:pt>
                <c:pt idx="2">
                  <c:v>30-34</c:v>
                </c:pt>
                <c:pt idx="3">
                  <c:v>35-39</c:v>
                </c:pt>
                <c:pt idx="4">
                  <c:v>40-44</c:v>
                </c:pt>
                <c:pt idx="5">
                  <c:v>45-49</c:v>
                </c:pt>
                <c:pt idx="6">
                  <c:v>50-54</c:v>
                </c:pt>
                <c:pt idx="7">
                  <c:v>55-59</c:v>
                </c:pt>
                <c:pt idx="8">
                  <c:v>60-64</c:v>
                </c:pt>
                <c:pt idx="9">
                  <c:v>65-69</c:v>
                </c:pt>
                <c:pt idx="10">
                  <c:v>70-74</c:v>
                </c:pt>
                <c:pt idx="11">
                  <c:v>75-79</c:v>
                </c:pt>
                <c:pt idx="12">
                  <c:v>80+</c:v>
                </c:pt>
              </c:strCache>
            </c:strRef>
          </c:cat>
          <c:val>
            <c:numRef>
              <c:f>Graphs!$C$242:$C$254</c:f>
              <c:numCache>
                <c:formatCode>"$"#,##0</c:formatCode>
                <c:ptCount val="13"/>
                <c:pt idx="0">
                  <c:v>1000</c:v>
                </c:pt>
                <c:pt idx="1">
                  <c:v>2000</c:v>
                </c:pt>
                <c:pt idx="2">
                  <c:v>6500</c:v>
                </c:pt>
                <c:pt idx="3">
                  <c:v>8000</c:v>
                </c:pt>
                <c:pt idx="4">
                  <c:v>15110</c:v>
                </c:pt>
                <c:pt idx="5">
                  <c:v>20900</c:v>
                </c:pt>
                <c:pt idx="6">
                  <c:v>22000</c:v>
                </c:pt>
                <c:pt idx="7">
                  <c:v>34000</c:v>
                </c:pt>
                <c:pt idx="8">
                  <c:v>39000</c:v>
                </c:pt>
                <c:pt idx="9">
                  <c:v>40050</c:v>
                </c:pt>
                <c:pt idx="10">
                  <c:v>30000</c:v>
                </c:pt>
                <c:pt idx="11">
                  <c:v>27000</c:v>
                </c:pt>
                <c:pt idx="12">
                  <c:v>49200</c:v>
                </c:pt>
              </c:numCache>
            </c:numRef>
          </c:val>
          <c:extLst>
            <c:ext xmlns:c16="http://schemas.microsoft.com/office/drawing/2014/chart" uri="{C3380CC4-5D6E-409C-BE32-E72D297353CC}">
              <c16:uniqueId val="{00000000-B9BA-4F96-8FBA-833AA4C1A21F}"/>
            </c:ext>
          </c:extLst>
        </c:ser>
        <c:dLbls>
          <c:showLegendKey val="0"/>
          <c:showVal val="0"/>
          <c:showCatName val="0"/>
          <c:showSerName val="0"/>
          <c:showPercent val="0"/>
          <c:showBubbleSize val="0"/>
        </c:dLbls>
        <c:gapWidth val="75"/>
        <c:overlap val="-50"/>
        <c:axId val="558692232"/>
        <c:axId val="558705680"/>
      </c:barChart>
      <c:catAx>
        <c:axId val="558692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58705680"/>
        <c:crosses val="autoZero"/>
        <c:auto val="1"/>
        <c:lblAlgn val="ctr"/>
        <c:lblOffset val="100"/>
        <c:noMultiLvlLbl val="0"/>
      </c:catAx>
      <c:valAx>
        <c:axId val="558705680"/>
        <c:scaling>
          <c:orientation val="minMax"/>
          <c:max val="1200000"/>
        </c:scaling>
        <c:delete val="1"/>
        <c:axPos val="b"/>
        <c:numFmt formatCode="&quot;$&quot;#,##0" sourceLinked="1"/>
        <c:majorTickMark val="out"/>
        <c:minorTickMark val="none"/>
        <c:tickLblPos val="nextTo"/>
        <c:crossAx val="558692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00445398870594E-2"/>
          <c:y val="4.3397770009909759E-3"/>
          <c:w val="0.89368103608261085"/>
          <c:h val="0.97829964978342709"/>
        </c:manualLayout>
      </c:layout>
      <c:barChart>
        <c:barDir val="bar"/>
        <c:grouping val="clustered"/>
        <c:varyColors val="0"/>
        <c:ser>
          <c:idx val="1"/>
          <c:order val="0"/>
          <c:tx>
            <c:strRef>
              <c:f>Graphs!$C$241</c:f>
              <c:strCache>
                <c:ptCount val="1"/>
                <c:pt idx="0">
                  <c:v>Median</c:v>
                </c:pt>
              </c:strCache>
            </c:strRef>
          </c:tx>
          <c:spPr>
            <a:solidFill>
              <a:schemeClr val="accent1"/>
            </a:solidFill>
            <a:ln>
              <a:noFill/>
            </a:ln>
            <a:effectLst/>
          </c:spPr>
          <c:invertIfNegative val="0"/>
          <c:dLbls>
            <c:dLbl>
              <c:idx val="0"/>
              <c:layout>
                <c:manualLayout>
                  <c:x val="3.0864197530864182E-2"/>
                  <c:y val="-1.5431920494569689E-1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059-4B65-B7FC-2BE70CC2824C}"/>
                </c:ext>
              </c:extLst>
            </c:dLbl>
            <c:dLbl>
              <c:idx val="1"/>
              <c:layout>
                <c:manualLayout>
                  <c:x val="2.9320987654320986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059-4B65-B7FC-2BE70CC2824C}"/>
                </c:ext>
              </c:extLst>
            </c:dLbl>
            <c:dLbl>
              <c:idx val="2"/>
              <c:layout>
                <c:manualLayout>
                  <c:x val="2.9320987654320986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F059-4B65-B7FC-2BE70CC2824C}"/>
                </c:ext>
              </c:extLst>
            </c:dLbl>
            <c:dLbl>
              <c:idx val="3"/>
              <c:layout>
                <c:manualLayout>
                  <c:x val="2.6234567901234566E-2"/>
                  <c:y val="-1.5431920494569689E-1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059-4B65-B7FC-2BE70CC2824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Graphs!$A$242:$A$254</c:f>
              <c:strCache>
                <c:ptCount val="13"/>
                <c:pt idx="0">
                  <c:v>18-24</c:v>
                </c:pt>
                <c:pt idx="1">
                  <c:v>25-29</c:v>
                </c:pt>
                <c:pt idx="2">
                  <c:v>30-34</c:v>
                </c:pt>
                <c:pt idx="3">
                  <c:v>35-39</c:v>
                </c:pt>
                <c:pt idx="4">
                  <c:v>40-44</c:v>
                </c:pt>
                <c:pt idx="5">
                  <c:v>45-49</c:v>
                </c:pt>
                <c:pt idx="6">
                  <c:v>50-54</c:v>
                </c:pt>
                <c:pt idx="7">
                  <c:v>55-59</c:v>
                </c:pt>
                <c:pt idx="8">
                  <c:v>60-64</c:v>
                </c:pt>
                <c:pt idx="9">
                  <c:v>65-69</c:v>
                </c:pt>
                <c:pt idx="10">
                  <c:v>70-74</c:v>
                </c:pt>
                <c:pt idx="11">
                  <c:v>75-79</c:v>
                </c:pt>
                <c:pt idx="12">
                  <c:v>80+</c:v>
                </c:pt>
              </c:strCache>
            </c:strRef>
          </c:cat>
          <c:val>
            <c:numRef>
              <c:f>Graphs!$C$242:$C$254</c:f>
              <c:numCache>
                <c:formatCode>"$"#,##0</c:formatCode>
                <c:ptCount val="13"/>
                <c:pt idx="0">
                  <c:v>1000</c:v>
                </c:pt>
                <c:pt idx="1">
                  <c:v>2000</c:v>
                </c:pt>
                <c:pt idx="2">
                  <c:v>6500</c:v>
                </c:pt>
                <c:pt idx="3">
                  <c:v>8000</c:v>
                </c:pt>
                <c:pt idx="4">
                  <c:v>15110</c:v>
                </c:pt>
                <c:pt idx="5">
                  <c:v>20900</c:v>
                </c:pt>
                <c:pt idx="6">
                  <c:v>22000</c:v>
                </c:pt>
                <c:pt idx="7">
                  <c:v>34000</c:v>
                </c:pt>
                <c:pt idx="8">
                  <c:v>39000</c:v>
                </c:pt>
                <c:pt idx="9">
                  <c:v>40050</c:v>
                </c:pt>
                <c:pt idx="10">
                  <c:v>30000</c:v>
                </c:pt>
                <c:pt idx="11">
                  <c:v>27000</c:v>
                </c:pt>
                <c:pt idx="12">
                  <c:v>49200</c:v>
                </c:pt>
              </c:numCache>
            </c:numRef>
          </c:val>
          <c:extLst>
            <c:ext xmlns:c16="http://schemas.microsoft.com/office/drawing/2014/chart" uri="{C3380CC4-5D6E-409C-BE32-E72D297353CC}">
              <c16:uniqueId val="{00000004-F059-4B65-B7FC-2BE70CC2824C}"/>
            </c:ext>
          </c:extLst>
        </c:ser>
        <c:ser>
          <c:idx val="0"/>
          <c:order val="1"/>
          <c:tx>
            <c:strRef>
              <c:f>Graphs!$B$241</c:f>
              <c:strCache>
                <c:ptCount val="1"/>
                <c:pt idx="0">
                  <c:v>Average</c:v>
                </c:pt>
              </c:strCache>
            </c:strRef>
          </c:tx>
          <c:spPr>
            <a:solidFill>
              <a:schemeClr val="accent2"/>
            </a:solidFill>
            <a:ln>
              <a:noFill/>
            </a:ln>
            <a:effectLst/>
          </c:spPr>
          <c:invertIfNegative val="0"/>
          <c:dLbls>
            <c:dLbl>
              <c:idx val="0"/>
              <c:layout>
                <c:manualLayout>
                  <c:x val="0.10185185185185182"/>
                  <c:y val="-1.5431920494569689E-1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F059-4B65-B7FC-2BE70CC2824C}"/>
                </c:ext>
              </c:extLst>
            </c:dLbl>
            <c:dLbl>
              <c:idx val="1"/>
              <c:layout>
                <c:manualLayout>
                  <c:x val="0.10185185185185185"/>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F059-4B65-B7FC-2BE70CC2824C}"/>
                </c:ext>
              </c:extLst>
            </c:dLbl>
            <c:dLbl>
              <c:idx val="2"/>
              <c:layout>
                <c:manualLayout>
                  <c:x val="8.4876543209876518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059-4B65-B7FC-2BE70CC2824C}"/>
                </c:ext>
              </c:extLst>
            </c:dLbl>
            <c:dLbl>
              <c:idx val="3"/>
              <c:layout>
                <c:manualLayout>
                  <c:x val="3.3950617283950615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F059-4B65-B7FC-2BE70CC2824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Graphs!$A$242:$A$254</c:f>
              <c:strCache>
                <c:ptCount val="13"/>
                <c:pt idx="0">
                  <c:v>18-24</c:v>
                </c:pt>
                <c:pt idx="1">
                  <c:v>25-29</c:v>
                </c:pt>
                <c:pt idx="2">
                  <c:v>30-34</c:v>
                </c:pt>
                <c:pt idx="3">
                  <c:v>35-39</c:v>
                </c:pt>
                <c:pt idx="4">
                  <c:v>40-44</c:v>
                </c:pt>
                <c:pt idx="5">
                  <c:v>45-49</c:v>
                </c:pt>
                <c:pt idx="6">
                  <c:v>50-54</c:v>
                </c:pt>
                <c:pt idx="7">
                  <c:v>55-59</c:v>
                </c:pt>
                <c:pt idx="8">
                  <c:v>60-64</c:v>
                </c:pt>
                <c:pt idx="9">
                  <c:v>65-69</c:v>
                </c:pt>
                <c:pt idx="10">
                  <c:v>70-74</c:v>
                </c:pt>
                <c:pt idx="11">
                  <c:v>75-79</c:v>
                </c:pt>
                <c:pt idx="12">
                  <c:v>80+</c:v>
                </c:pt>
              </c:strCache>
            </c:strRef>
          </c:cat>
          <c:val>
            <c:numRef>
              <c:f>Graphs!$B$242:$B$254</c:f>
              <c:numCache>
                <c:formatCode>"$"#,##0</c:formatCode>
                <c:ptCount val="13"/>
                <c:pt idx="0">
                  <c:v>13505.84</c:v>
                </c:pt>
                <c:pt idx="1">
                  <c:v>19781.54</c:v>
                </c:pt>
                <c:pt idx="2">
                  <c:v>43162.14</c:v>
                </c:pt>
                <c:pt idx="3">
                  <c:v>96248.72</c:v>
                </c:pt>
                <c:pt idx="4">
                  <c:v>128133.23</c:v>
                </c:pt>
                <c:pt idx="5">
                  <c:v>230287.69</c:v>
                </c:pt>
                <c:pt idx="6">
                  <c:v>319315.86</c:v>
                </c:pt>
                <c:pt idx="7">
                  <c:v>495594.9</c:v>
                </c:pt>
                <c:pt idx="8">
                  <c:v>546326.54</c:v>
                </c:pt>
                <c:pt idx="9">
                  <c:v>507279.53</c:v>
                </c:pt>
                <c:pt idx="10">
                  <c:v>433614.27</c:v>
                </c:pt>
                <c:pt idx="11">
                  <c:v>424037.21</c:v>
                </c:pt>
                <c:pt idx="12">
                  <c:v>478758.86</c:v>
                </c:pt>
              </c:numCache>
            </c:numRef>
          </c:val>
          <c:extLst>
            <c:ext xmlns:c16="http://schemas.microsoft.com/office/drawing/2014/chart" uri="{C3380CC4-5D6E-409C-BE32-E72D297353CC}">
              <c16:uniqueId val="{00000009-F059-4B65-B7FC-2BE70CC2824C}"/>
            </c:ext>
          </c:extLst>
        </c:ser>
        <c:ser>
          <c:idx val="2"/>
          <c:order val="2"/>
          <c:tx>
            <c:strRef>
              <c:f>Graphs!$D$241</c:f>
              <c:strCache>
                <c:ptCount val="1"/>
                <c:pt idx="0">
                  <c:v>90th Percentile</c:v>
                </c:pt>
              </c:strCache>
            </c:strRef>
          </c:tx>
          <c:spPr>
            <a:solidFill>
              <a:schemeClr val="accent4"/>
            </a:solidFill>
            <a:ln>
              <a:noFill/>
            </a:ln>
            <a:effectLst/>
          </c:spPr>
          <c:invertIfNegative val="0"/>
          <c:dLbls>
            <c:dLbl>
              <c:idx val="0"/>
              <c:layout>
                <c:manualLayout>
                  <c:x val="0.1898148148148148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F059-4B65-B7FC-2BE70CC2824C}"/>
                </c:ext>
              </c:extLst>
            </c:dLbl>
            <c:dLbl>
              <c:idx val="1"/>
              <c:layout>
                <c:manualLayout>
                  <c:x val="0.17438271604938266"/>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F059-4B65-B7FC-2BE70CC2824C}"/>
                </c:ext>
              </c:extLst>
            </c:dLbl>
            <c:dLbl>
              <c:idx val="2"/>
              <c:layout>
                <c:manualLayout>
                  <c:x val="0.14043209876543211"/>
                  <c:y val="-1.5431920494569689E-1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F059-4B65-B7FC-2BE70CC2824C}"/>
                </c:ext>
              </c:extLst>
            </c:dLbl>
            <c:dLbl>
              <c:idx val="3"/>
              <c:layout>
                <c:manualLayout>
                  <c:x val="6.0185185185185182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F059-4B65-B7FC-2BE70CC2824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Graphs!$A$242:$A$254</c:f>
              <c:strCache>
                <c:ptCount val="13"/>
                <c:pt idx="0">
                  <c:v>18-24</c:v>
                </c:pt>
                <c:pt idx="1">
                  <c:v>25-29</c:v>
                </c:pt>
                <c:pt idx="2">
                  <c:v>30-34</c:v>
                </c:pt>
                <c:pt idx="3">
                  <c:v>35-39</c:v>
                </c:pt>
                <c:pt idx="4">
                  <c:v>40-44</c:v>
                </c:pt>
                <c:pt idx="5">
                  <c:v>45-49</c:v>
                </c:pt>
                <c:pt idx="6">
                  <c:v>50-54</c:v>
                </c:pt>
                <c:pt idx="7">
                  <c:v>55-59</c:v>
                </c:pt>
                <c:pt idx="8">
                  <c:v>60-64</c:v>
                </c:pt>
                <c:pt idx="9">
                  <c:v>65-69</c:v>
                </c:pt>
                <c:pt idx="10">
                  <c:v>70-74</c:v>
                </c:pt>
                <c:pt idx="11">
                  <c:v>75-79</c:v>
                </c:pt>
                <c:pt idx="12">
                  <c:v>80+</c:v>
                </c:pt>
              </c:strCache>
            </c:strRef>
          </c:cat>
          <c:val>
            <c:numRef>
              <c:f>Graphs!$D$242:$D$254</c:f>
              <c:numCache>
                <c:formatCode>"$"#,##0</c:formatCode>
                <c:ptCount val="13"/>
                <c:pt idx="0">
                  <c:v>19000</c:v>
                </c:pt>
                <c:pt idx="1">
                  <c:v>43200</c:v>
                </c:pt>
                <c:pt idx="2">
                  <c:v>90200</c:v>
                </c:pt>
                <c:pt idx="3">
                  <c:v>175000</c:v>
                </c:pt>
                <c:pt idx="4">
                  <c:v>317300</c:v>
                </c:pt>
                <c:pt idx="5">
                  <c:v>491000</c:v>
                </c:pt>
                <c:pt idx="6">
                  <c:v>547000</c:v>
                </c:pt>
                <c:pt idx="7">
                  <c:v>968000</c:v>
                </c:pt>
                <c:pt idx="8">
                  <c:v>1009000</c:v>
                </c:pt>
                <c:pt idx="9">
                  <c:v>1021000</c:v>
                </c:pt>
                <c:pt idx="10">
                  <c:v>979000</c:v>
                </c:pt>
                <c:pt idx="11">
                  <c:v>924000</c:v>
                </c:pt>
                <c:pt idx="12">
                  <c:v>1019200</c:v>
                </c:pt>
              </c:numCache>
            </c:numRef>
          </c:val>
          <c:extLst>
            <c:ext xmlns:c16="http://schemas.microsoft.com/office/drawing/2014/chart" uri="{C3380CC4-5D6E-409C-BE32-E72D297353CC}">
              <c16:uniqueId val="{0000000E-F059-4B65-B7FC-2BE70CC2824C}"/>
            </c:ext>
          </c:extLst>
        </c:ser>
        <c:dLbls>
          <c:showLegendKey val="0"/>
          <c:showVal val="0"/>
          <c:showCatName val="0"/>
          <c:showSerName val="0"/>
          <c:showPercent val="0"/>
          <c:showBubbleSize val="0"/>
        </c:dLbls>
        <c:gapWidth val="150"/>
        <c:overlap val="-50"/>
        <c:axId val="558692232"/>
        <c:axId val="558705680"/>
      </c:barChart>
      <c:catAx>
        <c:axId val="558692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58705680"/>
        <c:crosses val="autoZero"/>
        <c:auto val="1"/>
        <c:lblAlgn val="ctr"/>
        <c:lblOffset val="100"/>
        <c:noMultiLvlLbl val="0"/>
      </c:catAx>
      <c:valAx>
        <c:axId val="558705680"/>
        <c:scaling>
          <c:orientation val="minMax"/>
        </c:scaling>
        <c:delete val="1"/>
        <c:axPos val="b"/>
        <c:numFmt formatCode="&quot;$&quot;#,##0" sourceLinked="1"/>
        <c:majorTickMark val="out"/>
        <c:minorTickMark val="none"/>
        <c:tickLblPos val="nextTo"/>
        <c:crossAx val="558692232"/>
        <c:crosses val="autoZero"/>
        <c:crossBetween val="between"/>
      </c:valAx>
      <c:spPr>
        <a:noFill/>
        <a:ln>
          <a:noFill/>
        </a:ln>
        <a:effectLst/>
      </c:spPr>
    </c:plotArea>
    <c:legend>
      <c:legendPos val="r"/>
      <c:layout>
        <c:manualLayout>
          <c:xMode val="edge"/>
          <c:yMode val="edge"/>
          <c:x val="0.75119316524828339"/>
          <c:y val="0.64717374004979211"/>
          <c:w val="0.18415542734034621"/>
          <c:h val="0.16094506475152182"/>
        </c:manualLayout>
      </c:layout>
      <c:overlay val="1"/>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Labor Force Participation Rate by Age and </a:t>
            </a:r>
            <a:r>
              <a:rPr lang="en-US" sz="1800" b="1" dirty="0" smtClean="0"/>
              <a:t>Education</a:t>
            </a:r>
            <a:endParaRPr lang="en-US" sz="1800" b="1" dirty="0"/>
          </a:p>
        </c:rich>
      </c:tx>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7327739335613357E-2"/>
          <c:y val="0.17596909434330435"/>
          <c:w val="0.9472093639810174"/>
          <c:h val="0.698984227255942"/>
        </c:manualLayout>
      </c:layout>
      <c:lineChart>
        <c:grouping val="standard"/>
        <c:varyColors val="0"/>
        <c:ser>
          <c:idx val="1"/>
          <c:order val="0"/>
          <c:tx>
            <c:strRef>
              <c:f>Chart!$T$2</c:f>
              <c:strCache>
                <c:ptCount val="1"/>
                <c:pt idx="0">
                  <c:v>Less than HS diploma</c:v>
                </c:pt>
              </c:strCache>
            </c:strRef>
          </c:tx>
          <c:spPr>
            <a:ln w="50800" cap="rnd">
              <a:solidFill>
                <a:schemeClr val="accent2"/>
              </a:solidFill>
              <a:round/>
            </a:ln>
            <a:effectLst/>
          </c:spPr>
          <c:marker>
            <c:symbol val="none"/>
          </c:marker>
          <c:dLbls>
            <c:dLbl>
              <c:idx val="0"/>
              <c:layout/>
              <c:dLblPos val="b"/>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F5E-48AA-90D9-A2C468A4E7B6}"/>
                </c:ext>
              </c:extLst>
            </c:dLbl>
            <c:dLbl>
              <c:idx val="15"/>
              <c:layout/>
              <c:dLblPos val="b"/>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F5E-48AA-90D9-A2C468A4E7B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Chart!$S$3:$S$18</c:f>
              <c:numCache>
                <c:formatCode>General</c:formatCode>
                <c:ptCount val="16"/>
                <c:pt idx="0">
                  <c:v>55</c:v>
                </c:pt>
                <c:pt idx="1">
                  <c:v>56</c:v>
                </c:pt>
                <c:pt idx="2">
                  <c:v>57</c:v>
                </c:pt>
                <c:pt idx="3">
                  <c:v>58</c:v>
                </c:pt>
                <c:pt idx="4">
                  <c:v>59</c:v>
                </c:pt>
                <c:pt idx="5">
                  <c:v>60</c:v>
                </c:pt>
                <c:pt idx="6">
                  <c:v>61</c:v>
                </c:pt>
                <c:pt idx="7">
                  <c:v>62</c:v>
                </c:pt>
                <c:pt idx="8">
                  <c:v>63</c:v>
                </c:pt>
                <c:pt idx="9">
                  <c:v>64</c:v>
                </c:pt>
                <c:pt idx="10">
                  <c:v>65</c:v>
                </c:pt>
                <c:pt idx="11">
                  <c:v>66</c:v>
                </c:pt>
                <c:pt idx="12">
                  <c:v>67</c:v>
                </c:pt>
                <c:pt idx="13">
                  <c:v>68</c:v>
                </c:pt>
                <c:pt idx="14">
                  <c:v>69</c:v>
                </c:pt>
                <c:pt idx="15">
                  <c:v>70</c:v>
                </c:pt>
              </c:numCache>
            </c:numRef>
          </c:cat>
          <c:val>
            <c:numRef>
              <c:f>Chart!$T$3:$T$18</c:f>
              <c:numCache>
                <c:formatCode>0%</c:formatCode>
                <c:ptCount val="16"/>
                <c:pt idx="0">
                  <c:v>0.56934306569343063</c:v>
                </c:pt>
                <c:pt idx="1">
                  <c:v>0.49816849816849818</c:v>
                </c:pt>
                <c:pt idx="2">
                  <c:v>0.49590163934426229</c:v>
                </c:pt>
                <c:pt idx="3">
                  <c:v>0.54077253218884125</c:v>
                </c:pt>
                <c:pt idx="4">
                  <c:v>0.47391304347826085</c:v>
                </c:pt>
                <c:pt idx="5">
                  <c:v>0.47857142857142859</c:v>
                </c:pt>
                <c:pt idx="6">
                  <c:v>0.44262295081967212</c:v>
                </c:pt>
                <c:pt idx="7">
                  <c:v>0.37755102040816324</c:v>
                </c:pt>
                <c:pt idx="8">
                  <c:v>0.41884816753926701</c:v>
                </c:pt>
                <c:pt idx="9">
                  <c:v>0.31838565022421522</c:v>
                </c:pt>
                <c:pt idx="10">
                  <c:v>0.23720930232558141</c:v>
                </c:pt>
                <c:pt idx="11">
                  <c:v>0.29716981132075471</c:v>
                </c:pt>
                <c:pt idx="12">
                  <c:v>0.15270935960591134</c:v>
                </c:pt>
                <c:pt idx="13">
                  <c:v>0.17511520737327188</c:v>
                </c:pt>
                <c:pt idx="14">
                  <c:v>0.15873015873015872</c:v>
                </c:pt>
                <c:pt idx="15">
                  <c:v>0.10628019323671498</c:v>
                </c:pt>
              </c:numCache>
            </c:numRef>
          </c:val>
          <c:smooth val="0"/>
          <c:extLst>
            <c:ext xmlns:c16="http://schemas.microsoft.com/office/drawing/2014/chart" uri="{C3380CC4-5D6E-409C-BE32-E72D297353CC}">
              <c16:uniqueId val="{00000002-0F5E-48AA-90D9-A2C468A4E7B6}"/>
            </c:ext>
          </c:extLst>
        </c:ser>
        <c:ser>
          <c:idx val="2"/>
          <c:order val="1"/>
          <c:tx>
            <c:strRef>
              <c:f>Chart!$U$2</c:f>
              <c:strCache>
                <c:ptCount val="1"/>
                <c:pt idx="0">
                  <c:v>HS diploma or equivalent</c:v>
                </c:pt>
              </c:strCache>
            </c:strRef>
          </c:tx>
          <c:spPr>
            <a:ln w="50800" cap="rnd">
              <a:solidFill>
                <a:schemeClr val="accent3"/>
              </a:solidFill>
              <a:round/>
            </a:ln>
            <a:effectLst/>
          </c:spPr>
          <c:marker>
            <c:symbol val="none"/>
          </c:marker>
          <c:dLbls>
            <c:dLbl>
              <c:idx val="0"/>
              <c:layout/>
              <c:dLblPos val="b"/>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0F5E-48AA-90D9-A2C468A4E7B6}"/>
                </c:ext>
              </c:extLst>
            </c:dLbl>
            <c:dLbl>
              <c:idx val="15"/>
              <c:layout>
                <c:manualLayout>
                  <c:x val="-2.8433400429839252E-2"/>
                  <c:y val="2.948791557305336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F5E-48AA-90D9-A2C468A4E7B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Chart!$S$3:$S$18</c:f>
              <c:numCache>
                <c:formatCode>General</c:formatCode>
                <c:ptCount val="16"/>
                <c:pt idx="0">
                  <c:v>55</c:v>
                </c:pt>
                <c:pt idx="1">
                  <c:v>56</c:v>
                </c:pt>
                <c:pt idx="2">
                  <c:v>57</c:v>
                </c:pt>
                <c:pt idx="3">
                  <c:v>58</c:v>
                </c:pt>
                <c:pt idx="4">
                  <c:v>59</c:v>
                </c:pt>
                <c:pt idx="5">
                  <c:v>60</c:v>
                </c:pt>
                <c:pt idx="6">
                  <c:v>61</c:v>
                </c:pt>
                <c:pt idx="7">
                  <c:v>62</c:v>
                </c:pt>
                <c:pt idx="8">
                  <c:v>63</c:v>
                </c:pt>
                <c:pt idx="9">
                  <c:v>64</c:v>
                </c:pt>
                <c:pt idx="10">
                  <c:v>65</c:v>
                </c:pt>
                <c:pt idx="11">
                  <c:v>66</c:v>
                </c:pt>
                <c:pt idx="12">
                  <c:v>67</c:v>
                </c:pt>
                <c:pt idx="13">
                  <c:v>68</c:v>
                </c:pt>
                <c:pt idx="14">
                  <c:v>69</c:v>
                </c:pt>
                <c:pt idx="15">
                  <c:v>70</c:v>
                </c:pt>
              </c:numCache>
            </c:numRef>
          </c:cat>
          <c:val>
            <c:numRef>
              <c:f>Chart!$U$3:$U$18</c:f>
              <c:numCache>
                <c:formatCode>0%</c:formatCode>
                <c:ptCount val="16"/>
                <c:pt idx="0">
                  <c:v>0.6978233034571063</c:v>
                </c:pt>
                <c:pt idx="1">
                  <c:v>0.69157608695652173</c:v>
                </c:pt>
                <c:pt idx="2">
                  <c:v>0.65346534653465349</c:v>
                </c:pt>
                <c:pt idx="3">
                  <c:v>0.64812239221140477</c:v>
                </c:pt>
                <c:pt idx="4">
                  <c:v>0.63009845288326305</c:v>
                </c:pt>
                <c:pt idx="5">
                  <c:v>0.58079268292682928</c:v>
                </c:pt>
                <c:pt idx="6">
                  <c:v>0.56554878048780488</c:v>
                </c:pt>
                <c:pt idx="7">
                  <c:v>0.50560000000000005</c:v>
                </c:pt>
                <c:pt idx="8">
                  <c:v>0.43781094527363185</c:v>
                </c:pt>
                <c:pt idx="9">
                  <c:v>0.42757417102966844</c:v>
                </c:pt>
                <c:pt idx="10">
                  <c:v>0.39163498098859317</c:v>
                </c:pt>
                <c:pt idx="11">
                  <c:v>0.27099236641221375</c:v>
                </c:pt>
                <c:pt idx="12">
                  <c:v>0.27991886409736311</c:v>
                </c:pt>
                <c:pt idx="13">
                  <c:v>0.23613963039014374</c:v>
                </c:pt>
                <c:pt idx="14">
                  <c:v>0.19760479041916168</c:v>
                </c:pt>
                <c:pt idx="15">
                  <c:v>0.2</c:v>
                </c:pt>
              </c:numCache>
            </c:numRef>
          </c:val>
          <c:smooth val="0"/>
          <c:extLst>
            <c:ext xmlns:c16="http://schemas.microsoft.com/office/drawing/2014/chart" uri="{C3380CC4-5D6E-409C-BE32-E72D297353CC}">
              <c16:uniqueId val="{00000005-0F5E-48AA-90D9-A2C468A4E7B6}"/>
            </c:ext>
          </c:extLst>
        </c:ser>
        <c:ser>
          <c:idx val="3"/>
          <c:order val="2"/>
          <c:tx>
            <c:strRef>
              <c:f>Chart!$V$2</c:f>
              <c:strCache>
                <c:ptCount val="1"/>
                <c:pt idx="0">
                  <c:v>Some college or AA degree</c:v>
                </c:pt>
              </c:strCache>
            </c:strRef>
          </c:tx>
          <c:spPr>
            <a:ln w="50800" cap="rnd">
              <a:solidFill>
                <a:schemeClr val="accent4"/>
              </a:solidFill>
              <a:round/>
            </a:ln>
            <a:effectLst/>
          </c:spPr>
          <c:marker>
            <c:symbol val="none"/>
          </c:marker>
          <c:dLbls>
            <c:dLbl>
              <c:idx val="0"/>
              <c:layout>
                <c:manualLayout>
                  <c:x val="-3.7770149917479887E-2"/>
                  <c:y val="-2.60156933508311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0F5E-48AA-90D9-A2C468A4E7B6}"/>
                </c:ext>
              </c:extLst>
            </c:dLbl>
            <c:dLbl>
              <c:idx val="15"/>
              <c:layout/>
              <c:dLblPos val="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F5E-48AA-90D9-A2C468A4E7B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Chart!$S$3:$S$18</c:f>
              <c:numCache>
                <c:formatCode>General</c:formatCode>
                <c:ptCount val="16"/>
                <c:pt idx="0">
                  <c:v>55</c:v>
                </c:pt>
                <c:pt idx="1">
                  <c:v>56</c:v>
                </c:pt>
                <c:pt idx="2">
                  <c:v>57</c:v>
                </c:pt>
                <c:pt idx="3">
                  <c:v>58</c:v>
                </c:pt>
                <c:pt idx="4">
                  <c:v>59</c:v>
                </c:pt>
                <c:pt idx="5">
                  <c:v>60</c:v>
                </c:pt>
                <c:pt idx="6">
                  <c:v>61</c:v>
                </c:pt>
                <c:pt idx="7">
                  <c:v>62</c:v>
                </c:pt>
                <c:pt idx="8">
                  <c:v>63</c:v>
                </c:pt>
                <c:pt idx="9">
                  <c:v>64</c:v>
                </c:pt>
                <c:pt idx="10">
                  <c:v>65</c:v>
                </c:pt>
                <c:pt idx="11">
                  <c:v>66</c:v>
                </c:pt>
                <c:pt idx="12">
                  <c:v>67</c:v>
                </c:pt>
                <c:pt idx="13">
                  <c:v>68</c:v>
                </c:pt>
                <c:pt idx="14">
                  <c:v>69</c:v>
                </c:pt>
                <c:pt idx="15">
                  <c:v>70</c:v>
                </c:pt>
              </c:numCache>
            </c:numRef>
          </c:cat>
          <c:val>
            <c:numRef>
              <c:f>Chart!$V$3:$V$18</c:f>
              <c:numCache>
                <c:formatCode>0%</c:formatCode>
                <c:ptCount val="16"/>
                <c:pt idx="0">
                  <c:v>0.78729689807976366</c:v>
                </c:pt>
                <c:pt idx="1">
                  <c:v>0.74237288135593216</c:v>
                </c:pt>
                <c:pt idx="2">
                  <c:v>0.71838111298482299</c:v>
                </c:pt>
                <c:pt idx="3">
                  <c:v>0.7512038523274478</c:v>
                </c:pt>
                <c:pt idx="4">
                  <c:v>0.69078947368421051</c:v>
                </c:pt>
                <c:pt idx="5">
                  <c:v>0.63851351351351349</c:v>
                </c:pt>
                <c:pt idx="6">
                  <c:v>0.6104553119730185</c:v>
                </c:pt>
                <c:pt idx="7">
                  <c:v>0.56462585034013602</c:v>
                </c:pt>
                <c:pt idx="8">
                  <c:v>0.53394495412844034</c:v>
                </c:pt>
                <c:pt idx="9">
                  <c:v>0.4759036144578313</c:v>
                </c:pt>
                <c:pt idx="10">
                  <c:v>0.38582677165354329</c:v>
                </c:pt>
                <c:pt idx="11">
                  <c:v>0.39049586776859502</c:v>
                </c:pt>
                <c:pt idx="12">
                  <c:v>0.30946882217090071</c:v>
                </c:pt>
                <c:pt idx="13">
                  <c:v>0.26818181818181819</c:v>
                </c:pt>
                <c:pt idx="14">
                  <c:v>0.25517241379310346</c:v>
                </c:pt>
                <c:pt idx="15">
                  <c:v>0.21105527638190955</c:v>
                </c:pt>
              </c:numCache>
            </c:numRef>
          </c:val>
          <c:smooth val="0"/>
          <c:extLst>
            <c:ext xmlns:c16="http://schemas.microsoft.com/office/drawing/2014/chart" uri="{C3380CC4-5D6E-409C-BE32-E72D297353CC}">
              <c16:uniqueId val="{00000008-0F5E-48AA-90D9-A2C468A4E7B6}"/>
            </c:ext>
          </c:extLst>
        </c:ser>
        <c:ser>
          <c:idx val="4"/>
          <c:order val="3"/>
          <c:tx>
            <c:strRef>
              <c:f>Chart!$W$2</c:f>
              <c:strCache>
                <c:ptCount val="1"/>
                <c:pt idx="0">
                  <c:v>BA degree or more</c:v>
                </c:pt>
              </c:strCache>
            </c:strRef>
          </c:tx>
          <c:spPr>
            <a:ln w="50800" cap="rnd">
              <a:solidFill>
                <a:schemeClr val="accent5"/>
              </a:solidFill>
              <a:round/>
            </a:ln>
            <a:effectLst/>
          </c:spPr>
          <c:marker>
            <c:symbol val="none"/>
          </c:marker>
          <c:dLbls>
            <c:dLbl>
              <c:idx val="0"/>
              <c:layout/>
              <c:dLblPos val="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0F5E-48AA-90D9-A2C468A4E7B6}"/>
                </c:ext>
              </c:extLst>
            </c:dLbl>
            <c:dLbl>
              <c:idx val="15"/>
              <c:layout/>
              <c:dLblPos val="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0F5E-48AA-90D9-A2C468A4E7B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Chart!$S$3:$S$18</c:f>
              <c:numCache>
                <c:formatCode>General</c:formatCode>
                <c:ptCount val="16"/>
                <c:pt idx="0">
                  <c:v>55</c:v>
                </c:pt>
                <c:pt idx="1">
                  <c:v>56</c:v>
                </c:pt>
                <c:pt idx="2">
                  <c:v>57</c:v>
                </c:pt>
                <c:pt idx="3">
                  <c:v>58</c:v>
                </c:pt>
                <c:pt idx="4">
                  <c:v>59</c:v>
                </c:pt>
                <c:pt idx="5">
                  <c:v>60</c:v>
                </c:pt>
                <c:pt idx="6">
                  <c:v>61</c:v>
                </c:pt>
                <c:pt idx="7">
                  <c:v>62</c:v>
                </c:pt>
                <c:pt idx="8">
                  <c:v>63</c:v>
                </c:pt>
                <c:pt idx="9">
                  <c:v>64</c:v>
                </c:pt>
                <c:pt idx="10">
                  <c:v>65</c:v>
                </c:pt>
                <c:pt idx="11">
                  <c:v>66</c:v>
                </c:pt>
                <c:pt idx="12">
                  <c:v>67</c:v>
                </c:pt>
                <c:pt idx="13">
                  <c:v>68</c:v>
                </c:pt>
                <c:pt idx="14">
                  <c:v>69</c:v>
                </c:pt>
                <c:pt idx="15">
                  <c:v>70</c:v>
                </c:pt>
              </c:numCache>
            </c:numRef>
          </c:cat>
          <c:val>
            <c:numRef>
              <c:f>Chart!$W$3:$W$18</c:f>
              <c:numCache>
                <c:formatCode>0%</c:formatCode>
                <c:ptCount val="16"/>
                <c:pt idx="0">
                  <c:v>0.85734664764621971</c:v>
                </c:pt>
                <c:pt idx="1">
                  <c:v>0.86330935251798557</c:v>
                </c:pt>
                <c:pt idx="2">
                  <c:v>0.81004709576138145</c:v>
                </c:pt>
                <c:pt idx="3">
                  <c:v>0.82496194824961944</c:v>
                </c:pt>
                <c:pt idx="4">
                  <c:v>0.81929555895865236</c:v>
                </c:pt>
                <c:pt idx="5">
                  <c:v>0.7587301587301587</c:v>
                </c:pt>
                <c:pt idx="6">
                  <c:v>0.76214405360134008</c:v>
                </c:pt>
                <c:pt idx="7">
                  <c:v>0.70382165605095537</c:v>
                </c:pt>
                <c:pt idx="8">
                  <c:v>0.64499121265377857</c:v>
                </c:pt>
                <c:pt idx="9">
                  <c:v>0.5893470790378007</c:v>
                </c:pt>
                <c:pt idx="10">
                  <c:v>0.53187919463087252</c:v>
                </c:pt>
                <c:pt idx="11">
                  <c:v>0.49557522123893805</c:v>
                </c:pt>
                <c:pt idx="12">
                  <c:v>0.42933810375670839</c:v>
                </c:pt>
                <c:pt idx="13">
                  <c:v>0.36217303822937624</c:v>
                </c:pt>
                <c:pt idx="14">
                  <c:v>0.38429752066115702</c:v>
                </c:pt>
                <c:pt idx="15">
                  <c:v>0.34463276836158191</c:v>
                </c:pt>
              </c:numCache>
            </c:numRef>
          </c:val>
          <c:smooth val="0"/>
          <c:extLst>
            <c:ext xmlns:c16="http://schemas.microsoft.com/office/drawing/2014/chart" uri="{C3380CC4-5D6E-409C-BE32-E72D297353CC}">
              <c16:uniqueId val="{0000000B-0F5E-48AA-90D9-A2C468A4E7B6}"/>
            </c:ext>
          </c:extLst>
        </c:ser>
        <c:dLbls>
          <c:showLegendKey val="0"/>
          <c:showVal val="0"/>
          <c:showCatName val="0"/>
          <c:showSerName val="0"/>
          <c:showPercent val="0"/>
          <c:showBubbleSize val="0"/>
        </c:dLbls>
        <c:smooth val="0"/>
        <c:axId val="1298027487"/>
        <c:axId val="1298034143"/>
      </c:lineChart>
      <c:catAx>
        <c:axId val="1298027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298034143"/>
        <c:crosses val="autoZero"/>
        <c:auto val="1"/>
        <c:lblAlgn val="ctr"/>
        <c:lblOffset val="100"/>
        <c:noMultiLvlLbl val="0"/>
      </c:catAx>
      <c:valAx>
        <c:axId val="1298034143"/>
        <c:scaling>
          <c:orientation val="minMax"/>
        </c:scaling>
        <c:delete val="1"/>
        <c:axPos val="l"/>
        <c:numFmt formatCode="0%" sourceLinked="1"/>
        <c:majorTickMark val="none"/>
        <c:minorTickMark val="none"/>
        <c:tickLblPos val="nextTo"/>
        <c:crossAx val="1298027487"/>
        <c:crosses val="autoZero"/>
        <c:crossBetween val="between"/>
      </c:valAx>
      <c:spPr>
        <a:noFill/>
        <a:ln>
          <a:noFill/>
        </a:ln>
        <a:effectLst/>
      </c:spPr>
    </c:plotArea>
    <c:legend>
      <c:legendPos val="r"/>
      <c:layout>
        <c:manualLayout>
          <c:xMode val="edge"/>
          <c:yMode val="edge"/>
          <c:x val="0.67057186033563987"/>
          <c:y val="0.12782512443152685"/>
          <c:w val="0.31312375725761554"/>
          <c:h val="0.2685455967535129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Sheet1!$A$2:$A$5</cx:f>
        <cx:lvl ptCount="4">
          <cx:pt idx="0">Retired (43.7M)</cx:pt>
          <cx:pt idx="1">Disabled (8.5M)</cx:pt>
          <cx:pt idx="2">Survivors (5.9M)</cx:pt>
          <cx:pt idx="3">Spouses &amp; Kids (4.7M)</cx:pt>
        </cx:lvl>
      </cx:strDim>
      <cx:numDim type="size">
        <cx:f>Sheet1!$B$2:$B$5</cx:f>
        <cx:lvl ptCount="4" formatCode="0%">
          <cx:pt idx="0">0.69502584338954576</cx:pt>
          <cx:pt idx="1">0.13571522384542503</cx:pt>
          <cx:pt idx="2">0.094434060910540768</cx:pt>
          <cx:pt idx="3">0.074824871854488412</cx:pt>
        </cx:lvl>
      </cx:numDim>
    </cx:data>
  </cx:chartData>
  <cx:chart>
    <cx:plotArea>
      <cx:plotAreaRegion>
        <cx:series layoutId="treemap" uniqueId="{44137DD6-665F-444C-9C78-06A9FF9E2C06}" formatIdx="0">
          <cx:tx>
            <cx:txData>
              <cx:f>Sheet1!$B$1</cx:f>
              <cx:v>Column1</cx:v>
            </cx:txData>
          </cx:tx>
          <cx:dataLabels>
            <cx:txPr>
              <a:bodyPr spcFirstLastPara="1" vertOverflow="ellipsis" horzOverflow="overflow" wrap="square" lIns="0" tIns="0" rIns="0" bIns="0" anchor="ctr" anchorCtr="1"/>
              <a:lstStyle/>
              <a:p>
                <a:pPr algn="ctr" rtl="0">
                  <a:defRPr sz="1600" b="1"/>
                </a:pPr>
                <a:endParaRPr lang="en-US" sz="1600" b="1" i="0" u="none" strike="noStrike" kern="1200" baseline="0">
                  <a:solidFill>
                    <a:prstClr val="white">
                      <a:lumMod val="75000"/>
                      <a:lumOff val="25000"/>
                    </a:prstClr>
                  </a:solidFill>
                  <a:latin typeface="Calibri" panose="020F0502020204030204"/>
                </a:endParaRPr>
              </a:p>
            </cx:txPr>
            <cx:visibility seriesName="0" categoryName="1" value="1"/>
            <cx:separator> </cx:separator>
          </cx:dataLabels>
          <cx:dataId val="0"/>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04FA3-1B75-469B-B665-151DB1C5EE68}" type="datetimeFigureOut">
              <a:rPr lang="en-US" smtClean="0"/>
              <a:t>2/20/2020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7B0605-3A19-4BE2-A904-25637D425FDD}" type="slidenum">
              <a:rPr lang="en-US" smtClean="0"/>
              <a:t>‹#›</a:t>
            </a:fld>
            <a:endParaRPr lang="en-US"/>
          </a:p>
        </p:txBody>
      </p:sp>
    </p:spTree>
    <p:extLst>
      <p:ext uri="{BB962C8B-B14F-4D97-AF65-F5344CB8AC3E}">
        <p14:creationId xmlns:p14="http://schemas.microsoft.com/office/powerpoint/2010/main" val="819541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inviting me to be here tonight, for the delicious dinner and good</a:t>
            </a:r>
            <a:r>
              <a:rPr lang="en-US" baseline="0" dirty="0" smtClean="0"/>
              <a:t> company, and for the opportunity to talk with you about this important issue.</a:t>
            </a:r>
          </a:p>
          <a:p>
            <a:endParaRPr lang="en-US" baseline="0" dirty="0" smtClean="0"/>
          </a:p>
          <a:p>
            <a:r>
              <a:rPr lang="en-US" baseline="0" dirty="0" smtClean="0"/>
              <a:t>My name is Aaron Keating, and I know you’ve got my biography there so I won’t repeat it for you, but I will give you a brief overview of the organization I work for.</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1</a:t>
            </a:fld>
            <a:endParaRPr lang="en-US"/>
          </a:p>
        </p:txBody>
      </p:sp>
    </p:spTree>
    <p:extLst>
      <p:ext uri="{BB962C8B-B14F-4D97-AF65-F5344CB8AC3E}">
        <p14:creationId xmlns:p14="http://schemas.microsoft.com/office/powerpoint/2010/main" val="4134754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0000"/>
              </a:lnSpc>
              <a:buNone/>
            </a:pPr>
            <a:r>
              <a:rPr lang="en-US" sz="1200" dirty="0" smtClean="0"/>
              <a:t>The Economic Opportunity Institute was founded in 1998, and I’ve worked there</a:t>
            </a:r>
            <a:r>
              <a:rPr lang="en-US" sz="1200" baseline="0" dirty="0" smtClean="0"/>
              <a:t> since 2007. We work to advance </a:t>
            </a:r>
            <a:r>
              <a:rPr lang="en-US" sz="1200" dirty="0" smtClean="0"/>
              <a:t>new public policies via research, education and advocacy</a:t>
            </a:r>
            <a:r>
              <a:rPr lang="en-US" sz="1200" baseline="0" dirty="0" smtClean="0"/>
              <a:t> that help b</a:t>
            </a:r>
            <a:r>
              <a:rPr lang="en-US" sz="1200" dirty="0" smtClean="0"/>
              <a:t>uild an economy that works for everyone.</a:t>
            </a:r>
          </a:p>
          <a:p>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2</a:t>
            </a:fld>
            <a:endParaRPr lang="en-US"/>
          </a:p>
        </p:txBody>
      </p:sp>
    </p:spTree>
    <p:extLst>
      <p:ext uri="{BB962C8B-B14F-4D97-AF65-F5344CB8AC3E}">
        <p14:creationId xmlns:p14="http://schemas.microsoft.com/office/powerpoint/2010/main" val="384247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my beloved (and</a:t>
            </a:r>
            <a:r>
              <a:rPr lang="en-US" baseline="0" dirty="0" smtClean="0"/>
              <a:t> dearly departed) grandmother Doris. Born in 1918, she grew up during the Great Depression, and saw the birth of Social Security in 1935. She also gave birth to 10 children – and when my grandfather, who was a </a:t>
            </a:r>
            <a:r>
              <a:rPr lang="en-US" baseline="0" dirty="0" err="1" smtClean="0"/>
              <a:t>linotypist</a:t>
            </a:r>
            <a:r>
              <a:rPr lang="en-US" baseline="0" dirty="0" smtClean="0"/>
              <a:t> in the Chicago area, died in 1972, Social Security was an absolute lifeline. She still had elementary-age children in the house!</a:t>
            </a:r>
          </a:p>
          <a:p>
            <a:endParaRPr lang="en-US" baseline="0" dirty="0" smtClean="0"/>
          </a:p>
          <a:p>
            <a:r>
              <a:rPr lang="en-US" baseline="0" dirty="0" smtClean="0"/>
              <a:t>This is my father, Patrick, 3</a:t>
            </a:r>
            <a:r>
              <a:rPr lang="en-US" baseline="30000" dirty="0" smtClean="0"/>
              <a:t>rd</a:t>
            </a:r>
            <a:r>
              <a:rPr lang="en-US" baseline="0" dirty="0" smtClean="0"/>
              <a:t> child of Doris and a retired reading teacher. Social Security and Medicare mean he doesn’t live in need, but is enjoying a dignified retirement – and the occasional fishing trip with his buddies.</a:t>
            </a:r>
          </a:p>
          <a:p>
            <a:endParaRPr lang="en-US" baseline="0" dirty="0" smtClean="0"/>
          </a:p>
          <a:p>
            <a:r>
              <a:rPr lang="en-US" baseline="0" dirty="0" smtClean="0"/>
              <a:t>And here is my wife Annie with my daughter Ruby. We don’t receive direct benefits from Social Security, but – like 95% of Washington’s working families – it is there in case something happens to me or to Annie that would prevent us from working and earning income. </a:t>
            </a:r>
          </a:p>
          <a:p>
            <a:endParaRPr lang="en-US" baseline="0" dirty="0" smtClean="0"/>
          </a:p>
          <a:p>
            <a:r>
              <a:rPr lang="en-US" baseline="0" dirty="0" smtClean="0"/>
              <a:t>I know each of you has stories like this of your own. Let’s wind the clock back a bit now, and see what life would have been like for someone like my grandmother, or father, or my own family, before Social Security existed.</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4</a:t>
            </a:fld>
            <a:endParaRPr lang="en-US"/>
          </a:p>
        </p:txBody>
      </p:sp>
    </p:spTree>
    <p:extLst>
      <p:ext uri="{BB962C8B-B14F-4D97-AF65-F5344CB8AC3E}">
        <p14:creationId xmlns:p14="http://schemas.microsoft.com/office/powerpoint/2010/main" val="1228015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Poor Laws featured</a:t>
            </a:r>
            <a:r>
              <a:rPr lang="en-US" baseline="0" dirty="0" smtClean="0"/>
              <a:t> local taxes to support the destitute deemed “worthy”, as determined by town elders.</a:t>
            </a:r>
          </a:p>
          <a:p>
            <a:endParaRPr lang="en-US" baseline="0" dirty="0" smtClean="0"/>
          </a:p>
          <a:p>
            <a:r>
              <a:rPr lang="en-US" dirty="0" smtClean="0"/>
              <a:t>During the 18</a:t>
            </a:r>
            <a:r>
              <a:rPr lang="en-US" baseline="30000" dirty="0" smtClean="0"/>
              <a:t>th</a:t>
            </a:r>
            <a:r>
              <a:rPr lang="en-US" dirty="0" smtClean="0"/>
              <a:t> and 19</a:t>
            </a:r>
            <a:r>
              <a:rPr lang="en-US" baseline="30000" dirty="0" smtClean="0"/>
              <a:t>th</a:t>
            </a:r>
            <a:r>
              <a:rPr lang="en-US" dirty="0" smtClean="0"/>
              <a:t> century, almshouses </a:t>
            </a:r>
            <a:r>
              <a:rPr lang="en-US" dirty="0" smtClean="0"/>
              <a:t>and </a:t>
            </a:r>
            <a:r>
              <a:rPr lang="en-US" dirty="0" smtClean="0"/>
              <a:t>poorhouses</a:t>
            </a:r>
            <a:r>
              <a:rPr lang="en-US" baseline="0" dirty="0" smtClean="0"/>
              <a:t> were funded </a:t>
            </a:r>
            <a:r>
              <a:rPr lang="en-US" baseline="0" dirty="0" smtClean="0"/>
              <a:t>by </a:t>
            </a:r>
            <a:r>
              <a:rPr lang="en-US" baseline="0" dirty="0" smtClean="0"/>
              <a:t>states for the poorest in society. They were made to be </a:t>
            </a:r>
            <a:r>
              <a:rPr lang="en-US" baseline="0" dirty="0" smtClean="0"/>
              <a:t>as </a:t>
            </a:r>
            <a:r>
              <a:rPr lang="en-US" dirty="0" smtClean="0"/>
              <a:t>unpleasant as possible to "discourage" dependency. Those receiving relief could lose their personal property, the right to vote, the right to move, and in some cases were required to wear a large "P" on their clothing to announce their status.</a:t>
            </a:r>
          </a:p>
          <a:p>
            <a:endParaRPr lang="en-US" dirty="0" smtClean="0"/>
          </a:p>
          <a:p>
            <a:r>
              <a:rPr lang="en-US" dirty="0" smtClean="0"/>
              <a:t>The Civil </a:t>
            </a:r>
            <a:r>
              <a:rPr lang="en-US" dirty="0"/>
              <a:t>War </a:t>
            </a:r>
            <a:r>
              <a:rPr lang="en-US" dirty="0" smtClean="0"/>
              <a:t>Pension Program began in </a:t>
            </a:r>
            <a:r>
              <a:rPr lang="en-US" dirty="0"/>
              <a:t>1862, </a:t>
            </a:r>
            <a:r>
              <a:rPr lang="en-US" dirty="0" smtClean="0"/>
              <a:t>and by 1910 had expanded such that Civil War veterans (of the North)</a:t>
            </a:r>
            <a:r>
              <a:rPr lang="en-US" baseline="0" dirty="0" smtClean="0"/>
              <a:t> </a:t>
            </a:r>
            <a:r>
              <a:rPr lang="en-US" dirty="0" smtClean="0"/>
              <a:t>and their survivors could receive disability, survivors and old-age benefits,</a:t>
            </a:r>
            <a:r>
              <a:rPr lang="en-US" baseline="0" dirty="0" smtClean="0"/>
              <a:t> b</a:t>
            </a:r>
            <a:r>
              <a:rPr lang="en-US" dirty="0" smtClean="0"/>
              <a:t>ut </a:t>
            </a:r>
            <a:r>
              <a:rPr lang="en-US" dirty="0"/>
              <a:t>this precedent did not extend to general society. </a:t>
            </a:r>
            <a:endParaRPr lang="en-US" dirty="0" smtClean="0"/>
          </a:p>
          <a:p>
            <a:endParaRPr lang="en-US" dirty="0" smtClean="0"/>
          </a:p>
          <a:p>
            <a:r>
              <a:rPr lang="en-US" dirty="0" smtClean="0"/>
              <a:t>Company pensions were often granted or withheld at the option of the employer, so most workers would never see a one. As of 1932, only about 5% of the elderly were receiving retirement pensions</a:t>
            </a:r>
            <a:r>
              <a:rPr lang="en-US" baseline="0" dirty="0" smtClean="0"/>
              <a:t> from a former employer.</a:t>
            </a:r>
            <a:endParaRPr lang="en-US" dirty="0"/>
          </a:p>
        </p:txBody>
      </p:sp>
      <p:sp>
        <p:nvSpPr>
          <p:cNvPr id="4" name="Slide Number Placeholder 3"/>
          <p:cNvSpPr>
            <a:spLocks noGrp="1"/>
          </p:cNvSpPr>
          <p:nvPr>
            <p:ph type="sldNum" sz="quarter" idx="5"/>
          </p:nvPr>
        </p:nvSpPr>
        <p:spPr/>
        <p:txBody>
          <a:bodyPr/>
          <a:lstStyle/>
          <a:p>
            <a:fld id="{727B0605-3A19-4BE2-A904-25637D425FDD}" type="slidenum">
              <a:rPr lang="en-US" smtClean="0"/>
              <a:t>5</a:t>
            </a:fld>
            <a:endParaRPr lang="en-US"/>
          </a:p>
        </p:txBody>
      </p:sp>
    </p:spTree>
    <p:extLst>
      <p:ext uri="{BB962C8B-B14F-4D97-AF65-F5344CB8AC3E}">
        <p14:creationId xmlns:p14="http://schemas.microsoft.com/office/powerpoint/2010/main" val="3775490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were calls for change throughout America’s history. </a:t>
            </a:r>
          </a:p>
          <a:p>
            <a:endParaRPr lang="en-US" dirty="0" smtClean="0"/>
          </a:p>
          <a:p>
            <a:r>
              <a:rPr lang="en-US" dirty="0" smtClean="0"/>
              <a:t>One </a:t>
            </a:r>
            <a:r>
              <a:rPr lang="en-US" dirty="0" smtClean="0"/>
              <a:t>of the first people in America to propose a retirement security plan akin to what we now</a:t>
            </a:r>
            <a:r>
              <a:rPr lang="en-US" baseline="0" dirty="0" smtClean="0"/>
              <a:t> call</a:t>
            </a:r>
            <a:r>
              <a:rPr lang="en-US" dirty="0" smtClean="0"/>
              <a:t> social insurance was Revolutionary War figure Thomas Paine. He</a:t>
            </a:r>
            <a:r>
              <a:rPr lang="en-US" baseline="0" dirty="0" smtClean="0"/>
              <a:t> </a:t>
            </a:r>
            <a:r>
              <a:rPr lang="en-US" dirty="0" smtClean="0"/>
              <a:t>called for an</a:t>
            </a:r>
            <a:r>
              <a:rPr lang="en-US" baseline="0" dirty="0" smtClean="0"/>
              <a:t> i</a:t>
            </a:r>
            <a:r>
              <a:rPr lang="en-US" dirty="0" smtClean="0"/>
              <a:t>nheritance tax to fund a one-time stipend for</a:t>
            </a:r>
            <a:r>
              <a:rPr lang="en-US" baseline="0" dirty="0" smtClean="0"/>
              <a:t> </a:t>
            </a:r>
            <a:r>
              <a:rPr lang="en-US" dirty="0" smtClean="0"/>
              <a:t>each citizen at age 21 to give them a start in life, and annual benefits to every person age 50 and older to guard against poverty in old-age</a:t>
            </a:r>
            <a:r>
              <a:rPr lang="en-US" dirty="0" smtClean="0"/>
              <a:t>.</a:t>
            </a:r>
          </a:p>
          <a:p>
            <a:endParaRPr lang="en-US" dirty="0" smtClean="0"/>
          </a:p>
          <a:p>
            <a:r>
              <a:rPr lang="en-US" dirty="0" smtClean="0"/>
              <a:t>The real</a:t>
            </a:r>
            <a:r>
              <a:rPr lang="en-US" baseline="0" dirty="0" smtClean="0"/>
              <a:t> </a:t>
            </a:r>
            <a:r>
              <a:rPr lang="en-US" dirty="0" smtClean="0"/>
              <a:t>turning point came as the Industrial </a:t>
            </a:r>
            <a:r>
              <a:rPr lang="en-US" dirty="0" smtClean="0"/>
              <a:t>Revolution </a:t>
            </a:r>
            <a:r>
              <a:rPr lang="en-US" dirty="0" smtClean="0"/>
              <a:t>as transforming </a:t>
            </a:r>
            <a:r>
              <a:rPr lang="en-US" dirty="0" smtClean="0"/>
              <a:t>the majority of working people from self-employed agricultural workers – who could usually provide at least a bare</a:t>
            </a:r>
            <a:r>
              <a:rPr lang="en-US" baseline="0" dirty="0" smtClean="0"/>
              <a:t> subsistence for themselves/family – </a:t>
            </a:r>
            <a:r>
              <a:rPr lang="en-US" dirty="0" smtClean="0"/>
              <a:t>into wage earners,</a:t>
            </a:r>
            <a:r>
              <a:rPr lang="en-US" baseline="0" dirty="0" smtClean="0"/>
              <a:t> where </a:t>
            </a:r>
            <a:r>
              <a:rPr lang="en-US" dirty="0" smtClean="0"/>
              <a:t>economic security was threatened by outside factors such as recessions, layoffs, failed businesses, etc. As breadwinners moved to cities, families</a:t>
            </a:r>
            <a:r>
              <a:rPr lang="en-US" baseline="0" dirty="0" smtClean="0"/>
              <a:t> became smaller, making it harder for families to support </a:t>
            </a:r>
            <a:r>
              <a:rPr lang="en-US" dirty="0" smtClean="0"/>
              <a:t>older or infirm family members. Better health care and sanitation, and more</a:t>
            </a:r>
            <a:r>
              <a:rPr lang="en-US" baseline="0" dirty="0" smtClean="0"/>
              <a:t> </a:t>
            </a:r>
            <a:r>
              <a:rPr lang="en-US" dirty="0" smtClean="0"/>
              <a:t>effective public health programs, meant Americans began to live significantly longer.</a:t>
            </a:r>
          </a:p>
          <a:p>
            <a:endParaRPr lang="en-US" dirty="0" smtClean="0"/>
          </a:p>
          <a:p>
            <a:r>
              <a:rPr lang="en-US" dirty="0" smtClean="0"/>
              <a:t>As Americans began</a:t>
            </a:r>
            <a:r>
              <a:rPr lang="en-US" baseline="0" dirty="0" smtClean="0"/>
              <a:t> to experience the economic depressions that are capitalism’s hallmark, they </a:t>
            </a:r>
            <a:r>
              <a:rPr lang="en-US" dirty="0" smtClean="0"/>
              <a:t>realized that in an industrialized society the threat to economic security represented by unemployment could strike anyone -- even those able and willing to work. Protest movements arose</a:t>
            </a:r>
            <a:r>
              <a:rPr lang="en-US" dirty="0" smtClean="0"/>
              <a: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photo is of the March of Coxey’s Army. Coxey was an </a:t>
            </a:r>
            <a:r>
              <a:rPr lang="en-US" dirty="0" smtClean="0"/>
              <a:t>unsuccessful Ohio politician and industrialist who, in 1894, called on the unemployed from all over the country to join him in an "army" marching on Washington. Ten of thousands of unemployed workers started marches, but by the time Coxey and his group finally made it to Washington only about 500 hard-core believers remained. Coxey himself was promptly arrested for walking on the grass of the Capitol Building and the protest fizzled out. Coxey later became an advocate of public works as a remedy for unemployment and ran for president as the Farmer-Labor party candidate in 1932 and 1936.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Theodore Roosevelt’s address to the 1912 convention of the Progressive Party made a strong statement on behalf of social insurance,</a:t>
            </a:r>
            <a:r>
              <a:rPr lang="en-US" baseline="0" dirty="0" smtClean="0"/>
              <a:t> which we’ll talk about more in a minute.</a:t>
            </a:r>
          </a:p>
          <a:p>
            <a:endParaRPr lang="en-US" dirty="0" smtClean="0"/>
          </a:p>
          <a:p>
            <a:r>
              <a:rPr lang="en-US" dirty="0" smtClean="0"/>
              <a:t>Share </a:t>
            </a:r>
            <a:r>
              <a:rPr lang="en-US" dirty="0" smtClean="0"/>
              <a:t>Our Wealth:</a:t>
            </a:r>
            <a:r>
              <a:rPr lang="en-US" baseline="0" dirty="0" smtClean="0"/>
              <a:t> </a:t>
            </a:r>
            <a:r>
              <a:rPr lang="en-US" dirty="0" smtClean="0"/>
              <a:t>called upon the federal government to guarantee every family an annual income of $5,000</a:t>
            </a:r>
            <a:r>
              <a:rPr lang="en-US" baseline="0" dirty="0" smtClean="0"/>
              <a:t> for t</a:t>
            </a:r>
            <a:r>
              <a:rPr lang="en-US" dirty="0" smtClean="0"/>
              <a:t>he necessities of life: a home, a job, a radio and an automobile</a:t>
            </a:r>
            <a:r>
              <a:rPr lang="en-US" baseline="0" dirty="0" smtClean="0"/>
              <a:t> – and </a:t>
            </a:r>
            <a:r>
              <a:rPr lang="en-US" dirty="0" smtClean="0"/>
              <a:t>limiting private fortunes to $50 million, inheritances to $5 million, and annual incomes to $1 million. Everyone over age 60 would receive an old-age pension. It immediately</a:t>
            </a:r>
            <a:r>
              <a:rPr lang="en-US" baseline="0" dirty="0" smtClean="0"/>
              <a:t> </a:t>
            </a:r>
            <a:r>
              <a:rPr lang="en-US" dirty="0" smtClean="0"/>
              <a:t>became a movement. By 1935 the movement had 27,000 local clubs</a:t>
            </a:r>
            <a:r>
              <a:rPr lang="en-US" baseline="0" dirty="0" smtClean="0"/>
              <a:t> and </a:t>
            </a:r>
            <a:r>
              <a:rPr lang="en-US" dirty="0" smtClean="0"/>
              <a:t>7.7 million members.</a:t>
            </a:r>
          </a:p>
          <a:p>
            <a:endParaRPr lang="en-US" dirty="0" smtClean="0"/>
          </a:p>
          <a:p>
            <a:r>
              <a:rPr lang="en-US" dirty="0" smtClean="0"/>
              <a:t>Townsend Plan:</a:t>
            </a:r>
            <a:r>
              <a:rPr lang="en-US" baseline="0" dirty="0" smtClean="0"/>
              <a:t> </a:t>
            </a:r>
            <a:r>
              <a:rPr lang="en-US" dirty="0" smtClean="0"/>
              <a:t>government provides a pension of $200 per month to every citizen age 60 and older,</a:t>
            </a:r>
            <a:r>
              <a:rPr lang="en-US" baseline="0" dirty="0" smtClean="0"/>
              <a:t> funded </a:t>
            </a:r>
            <a:r>
              <a:rPr lang="en-US" dirty="0" smtClean="0"/>
              <a:t>by a 2% national sales tax. By 1935, </a:t>
            </a:r>
            <a:r>
              <a:rPr lang="en-US" dirty="0" smtClean="0"/>
              <a:t>there were 7,000 </a:t>
            </a:r>
            <a:r>
              <a:rPr lang="en-US" dirty="0" smtClean="0"/>
              <a:t>Townsend Clubs</a:t>
            </a:r>
            <a:r>
              <a:rPr lang="en-US" baseline="0" dirty="0" smtClean="0"/>
              <a:t> </a:t>
            </a:r>
            <a:r>
              <a:rPr lang="en-US" dirty="0" smtClean="0"/>
              <a:t>with </a:t>
            </a:r>
            <a:r>
              <a:rPr lang="en-US" dirty="0" smtClean="0"/>
              <a:t>more than 2.2 million </a:t>
            </a:r>
            <a:r>
              <a:rPr lang="en-US" dirty="0" smtClean="0"/>
              <a:t>members</a:t>
            </a:r>
            <a:r>
              <a:rPr lang="en-US" baseline="0" dirty="0" smtClean="0"/>
              <a:t> across the country.</a:t>
            </a:r>
            <a:endParaRPr lang="en-US" dirty="0" smtClean="0"/>
          </a:p>
          <a:p>
            <a:endParaRPr lang="en-US" dirty="0"/>
          </a:p>
          <a:p>
            <a:r>
              <a:rPr lang="en-US" dirty="0" smtClean="0"/>
              <a:t>Between</a:t>
            </a:r>
            <a:r>
              <a:rPr lang="en-US" baseline="0" dirty="0" smtClean="0"/>
              <a:t> 1930 and 1935, 30 states enacted some form of old-age pension – but these were generally inadequate and ineffective. </a:t>
            </a:r>
            <a:r>
              <a:rPr lang="en-US" dirty="0" smtClean="0"/>
              <a:t>Only about 3% of the elderly were</a:t>
            </a:r>
            <a:r>
              <a:rPr lang="en-US" baseline="0" dirty="0" smtClean="0"/>
              <a:t> </a:t>
            </a:r>
            <a:r>
              <a:rPr lang="en-US" dirty="0" smtClean="0"/>
              <a:t>actually receiving benefits under these plans, and the average benefit amount was about 65 cents a day.</a:t>
            </a:r>
          </a:p>
        </p:txBody>
      </p:sp>
      <p:sp>
        <p:nvSpPr>
          <p:cNvPr id="4" name="Slide Number Placeholder 3"/>
          <p:cNvSpPr>
            <a:spLocks noGrp="1"/>
          </p:cNvSpPr>
          <p:nvPr>
            <p:ph type="sldNum" sz="quarter" idx="5"/>
          </p:nvPr>
        </p:nvSpPr>
        <p:spPr/>
        <p:txBody>
          <a:bodyPr/>
          <a:lstStyle/>
          <a:p>
            <a:fld id="{727B0605-3A19-4BE2-A904-25637D425FDD}" type="slidenum">
              <a:rPr lang="en-US" smtClean="0"/>
              <a:t>6</a:t>
            </a:fld>
            <a:endParaRPr lang="en-US"/>
          </a:p>
        </p:txBody>
      </p:sp>
    </p:spTree>
    <p:extLst>
      <p:ext uri="{BB962C8B-B14F-4D97-AF65-F5344CB8AC3E}">
        <p14:creationId xmlns:p14="http://schemas.microsoft.com/office/powerpoint/2010/main" val="1446831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wake of the Great Depression, Franklin Roosevelt took</a:t>
            </a:r>
            <a:r>
              <a:rPr lang="en-US" baseline="0" dirty="0" smtClean="0"/>
              <a:t> up the call for “</a:t>
            </a:r>
            <a:r>
              <a:rPr lang="en-US" baseline="0" dirty="0" smtClean="0"/>
              <a:t>social i</a:t>
            </a:r>
            <a:r>
              <a:rPr lang="en-US" dirty="0" smtClean="0"/>
              <a:t>nsurance</a:t>
            </a:r>
            <a:r>
              <a:rPr lang="en-US" dirty="0" smtClean="0"/>
              <a:t>” as a </a:t>
            </a:r>
            <a:r>
              <a:rPr lang="en-US" dirty="0" smtClean="0"/>
              <a:t>government-sponsored </a:t>
            </a:r>
            <a:r>
              <a:rPr lang="en-US" dirty="0" smtClean="0"/>
              <a:t>effort </a:t>
            </a:r>
            <a:r>
              <a:rPr lang="en-US" dirty="0" smtClean="0"/>
              <a:t>to provide </a:t>
            </a:r>
            <a:r>
              <a:rPr lang="en-US" dirty="0" smtClean="0"/>
              <a:t>a measure of economic </a:t>
            </a:r>
            <a:r>
              <a:rPr lang="en-US" dirty="0" smtClean="0"/>
              <a:t>security</a:t>
            </a:r>
            <a:r>
              <a:rPr lang="en-US" baseline="0" dirty="0" smtClean="0"/>
              <a:t> </a:t>
            </a:r>
            <a:r>
              <a:rPr lang="en-US" baseline="0" dirty="0" smtClean="0"/>
              <a:t>for </a:t>
            </a:r>
            <a:r>
              <a:rPr lang="en-US" baseline="0" dirty="0" smtClean="0"/>
              <a:t>its citizens. It </a:t>
            </a:r>
            <a:r>
              <a:rPr lang="en-US" dirty="0" smtClean="0"/>
              <a:t>came to be seen as a reasonable,</a:t>
            </a:r>
            <a:r>
              <a:rPr lang="en-US" baseline="0" dirty="0" smtClean="0"/>
              <a:t> practical alternative to more radical calls for action</a:t>
            </a:r>
            <a:r>
              <a:rPr lang="en-US" dirty="0" smtClean="0"/>
              <a:t>. </a:t>
            </a:r>
          </a:p>
          <a:p>
            <a:endParaRPr lang="en-US" dirty="0" smtClean="0"/>
          </a:p>
          <a:p>
            <a:r>
              <a:rPr lang="en-US" dirty="0" smtClean="0"/>
              <a:t>The </a:t>
            </a:r>
            <a:r>
              <a:rPr lang="en-US" dirty="0" smtClean="0"/>
              <a:t>idea </a:t>
            </a:r>
            <a:r>
              <a:rPr lang="en-US" dirty="0" smtClean="0"/>
              <a:t>of</a:t>
            </a:r>
            <a:r>
              <a:rPr lang="en-US" baseline="0" dirty="0" smtClean="0"/>
              <a:t> social insurance i</a:t>
            </a:r>
            <a:r>
              <a:rPr lang="en-US" dirty="0" smtClean="0"/>
              <a:t>s </a:t>
            </a:r>
            <a:r>
              <a:rPr lang="en-US" dirty="0" smtClean="0"/>
              <a:t>to "insure" people in some way against the risk of death, disability or unemployment causing loss of work, and therefore income. The “social” element means that 1) it is shaped by social objectives rather than self-interest, and 2) individual risk and cost is minimized </a:t>
            </a:r>
            <a:r>
              <a:rPr lang="en-US" dirty="0" smtClean="0"/>
              <a:t>through</a:t>
            </a:r>
            <a:r>
              <a:rPr lang="en-US" baseline="0" dirty="0" smtClean="0"/>
              <a:t> a large risk pool, which</a:t>
            </a:r>
            <a:r>
              <a:rPr lang="en-US" dirty="0" smtClean="0"/>
              <a:t> requires</a:t>
            </a:r>
            <a:r>
              <a:rPr lang="en-US" baseline="0" dirty="0" smtClean="0"/>
              <a:t> </a:t>
            </a:r>
            <a:r>
              <a:rPr lang="en-US" baseline="0" dirty="0" smtClean="0"/>
              <a:t>everyone to participate.</a:t>
            </a:r>
          </a:p>
          <a:p>
            <a:endParaRPr lang="en-US" baseline="0" dirty="0" smtClean="0"/>
          </a:p>
          <a:p>
            <a:r>
              <a:rPr lang="en-US" baseline="0" dirty="0" smtClean="0"/>
              <a:t>After completion of a 6-month </a:t>
            </a:r>
            <a:r>
              <a:rPr lang="en-US" baseline="0" dirty="0" smtClean="0"/>
              <a:t>study, </a:t>
            </a:r>
            <a:r>
              <a:rPr lang="en-US" baseline="0" dirty="0" smtClean="0"/>
              <a:t>Roosevelt </a:t>
            </a:r>
            <a:r>
              <a:rPr lang="en-US" baseline="0" dirty="0" smtClean="0"/>
              <a:t>submitted a detailed legislative proposal to both Houses of Congress in early 1935. There were some close votes in committees, but the bill passed both houses overwhelmingly in floor votes, and was </a:t>
            </a:r>
            <a:r>
              <a:rPr lang="en-US" dirty="0" smtClean="0"/>
              <a:t>signed into law on August 14, 1935. </a:t>
            </a:r>
          </a:p>
          <a:p>
            <a:endParaRPr lang="en-US" dirty="0" smtClean="0"/>
          </a:p>
          <a:p>
            <a:r>
              <a:rPr lang="en-US" dirty="0" smtClean="0"/>
              <a:t>In addition to </a:t>
            </a:r>
            <a:r>
              <a:rPr lang="en-US" dirty="0" smtClean="0"/>
              <a:t>funding states for</a:t>
            </a:r>
            <a:r>
              <a:rPr lang="en-US" baseline="0" dirty="0" smtClean="0"/>
              <a:t> </a:t>
            </a:r>
            <a:r>
              <a:rPr lang="en-US" dirty="0" smtClean="0"/>
              <a:t>provision of certain welfare programs, </a:t>
            </a:r>
            <a:r>
              <a:rPr lang="en-US" dirty="0" smtClean="0"/>
              <a:t>the new Act created a federal social insurance program designed to pay retired workers age 65 or older a continuing income after retirement,</a:t>
            </a:r>
            <a:r>
              <a:rPr lang="en-US" baseline="0" dirty="0" smtClean="0"/>
              <a:t> which is what we think of as Social Security today.</a:t>
            </a:r>
          </a:p>
          <a:p>
            <a:endParaRPr lang="en-US" baseline="0" dirty="0" smtClean="0"/>
          </a:p>
          <a:p>
            <a:r>
              <a:rPr lang="en-US" dirty="0" smtClean="0"/>
              <a:t>Amendments</a:t>
            </a:r>
            <a:r>
              <a:rPr lang="en-US" baseline="0" dirty="0" smtClean="0"/>
              <a:t> in 1939 added </a:t>
            </a:r>
            <a:r>
              <a:rPr lang="en-US" dirty="0" smtClean="0"/>
              <a:t>payments to the spouse and minor children of a retired worker (so-called dependents benefits), and survivors benefits paid to the family in the event of the premature death of a covered worker. This change transformed Social Security from a retirement program for workers into a </a:t>
            </a:r>
            <a:r>
              <a:rPr lang="en-US" i="1" dirty="0" smtClean="0"/>
              <a:t>family-based</a:t>
            </a:r>
            <a:r>
              <a:rPr lang="en-US" dirty="0" smtClean="0"/>
              <a:t> economic security program.</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Subsequent amendments added new categories of benefits: payments to the spouse and minor children of a retired worker (so-called dependents benefits) and survivors benefits paid to the family in the event of the premature death of a covered worker. This change transformed Social Security from a retirement program for workers into a </a:t>
            </a:r>
            <a:r>
              <a:rPr lang="en-US" i="1" dirty="0" smtClean="0"/>
              <a:t>family-based</a:t>
            </a:r>
            <a:r>
              <a:rPr lang="en-US" dirty="0" smtClean="0"/>
              <a:t> economic security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Later amendments greatly increased the value of benefits,</a:t>
            </a:r>
            <a:r>
              <a:rPr lang="en-US" baseline="0" dirty="0" smtClean="0"/>
              <a:t> </a:t>
            </a:r>
            <a:r>
              <a:rPr lang="en-US" dirty="0" smtClean="0"/>
              <a:t>provided for annual cost-of-living adjustments, and consolidated a patchwork</a:t>
            </a:r>
            <a:r>
              <a:rPr lang="en-US" baseline="0" dirty="0" smtClean="0"/>
              <a:t> of existing state programs for “adult categories” of needy aged, blind and disabled individuals into SSI, run by the SSA</a:t>
            </a:r>
            <a:r>
              <a:rPr lang="en-US" dirty="0" smtClean="0"/>
              <a:t>. The creation of M</a:t>
            </a:r>
            <a:r>
              <a:rPr lang="en-US" baseline="0" dirty="0" smtClean="0"/>
              <a:t>edicare </a:t>
            </a:r>
            <a:r>
              <a:rPr lang="en-US" dirty="0" smtClean="0"/>
              <a:t>extended health coverage to almost all Americans aged 65 or 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last significant change was made in 1983, when Congress </a:t>
            </a:r>
            <a:r>
              <a:rPr lang="en-US" sz="1200" kern="1200" dirty="0" smtClean="0">
                <a:solidFill>
                  <a:schemeClr val="tx1"/>
                </a:solidFill>
                <a:effectLst/>
                <a:latin typeface="+mn-lt"/>
                <a:ea typeface="+mn-ea"/>
                <a:cs typeface="+mn-cs"/>
              </a:rPr>
              <a:t>increased payroll taxes and reduced future benefits for millions of Americans in order to build a surplus in the Social Security Trust Fund for the Baby Boomer generation’s retirement</a:t>
            </a:r>
            <a:r>
              <a:rPr lang="en-US" sz="1200" kern="1200" dirty="0" smtClean="0">
                <a:solidFill>
                  <a:schemeClr val="tx1"/>
                </a:solidFill>
                <a:effectLst/>
                <a:latin typeface="+mn-lt"/>
                <a:ea typeface="+mn-ea"/>
                <a:cs typeface="+mn-cs"/>
              </a:rPr>
              <a:t>. Ended </a:t>
            </a:r>
            <a:r>
              <a:rPr lang="en-US" sz="1200" kern="1200" baseline="0" dirty="0" smtClean="0">
                <a:solidFill>
                  <a:schemeClr val="tx1"/>
                </a:solidFill>
                <a:effectLst/>
                <a:latin typeface="+mn-lt"/>
                <a:ea typeface="+mn-ea"/>
                <a:cs typeface="+mn-cs"/>
              </a:rPr>
              <a:t>survivors benefits for students in college.</a:t>
            </a:r>
            <a:endParaRPr lang="en-US" baseline="0" dirty="0" smtClean="0"/>
          </a:p>
        </p:txBody>
      </p:sp>
      <p:sp>
        <p:nvSpPr>
          <p:cNvPr id="4" name="Slide Number Placeholder 3"/>
          <p:cNvSpPr>
            <a:spLocks noGrp="1"/>
          </p:cNvSpPr>
          <p:nvPr>
            <p:ph type="sldNum" sz="quarter" idx="5"/>
          </p:nvPr>
        </p:nvSpPr>
        <p:spPr/>
        <p:txBody>
          <a:bodyPr/>
          <a:lstStyle/>
          <a:p>
            <a:fld id="{727B0605-3A19-4BE2-A904-25637D425FDD}" type="slidenum">
              <a:rPr lang="en-US" smtClean="0"/>
              <a:t>7</a:t>
            </a:fld>
            <a:endParaRPr lang="en-US"/>
          </a:p>
        </p:txBody>
      </p:sp>
    </p:spTree>
    <p:extLst>
      <p:ext uri="{BB962C8B-B14F-4D97-AF65-F5344CB8AC3E}">
        <p14:creationId xmlns:p14="http://schemas.microsoft.com/office/powerpoint/2010/main" val="4111804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with that history in mind, let’s talk about Social Security in the present day.</a:t>
            </a:r>
            <a:endParaRPr lang="en-US" dirty="0"/>
          </a:p>
        </p:txBody>
      </p:sp>
      <p:sp>
        <p:nvSpPr>
          <p:cNvPr id="4" name="Slide Number Placeholder 3"/>
          <p:cNvSpPr>
            <a:spLocks noGrp="1"/>
          </p:cNvSpPr>
          <p:nvPr>
            <p:ph type="sldNum" sz="quarter" idx="5"/>
          </p:nvPr>
        </p:nvSpPr>
        <p:spPr/>
        <p:txBody>
          <a:bodyPr/>
          <a:lstStyle/>
          <a:p>
            <a:fld id="{727B0605-3A19-4BE2-A904-25637D425FDD}" type="slidenum">
              <a:rPr lang="en-US" smtClean="0"/>
              <a:t>8</a:t>
            </a:fld>
            <a:endParaRPr lang="en-US"/>
          </a:p>
        </p:txBody>
      </p:sp>
    </p:spTree>
    <p:extLst>
      <p:ext uri="{BB962C8B-B14F-4D97-AF65-F5344CB8AC3E}">
        <p14:creationId xmlns:p14="http://schemas.microsoft.com/office/powerpoint/2010/main" val="541368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7B0605-3A19-4BE2-A904-25637D425FDD}" type="slidenum">
              <a:rPr lang="en-US" smtClean="0"/>
              <a:t>9</a:t>
            </a:fld>
            <a:endParaRPr lang="en-US"/>
          </a:p>
        </p:txBody>
      </p:sp>
    </p:spTree>
    <p:extLst>
      <p:ext uri="{BB962C8B-B14F-4D97-AF65-F5344CB8AC3E}">
        <p14:creationId xmlns:p14="http://schemas.microsoft.com/office/powerpoint/2010/main" val="3929364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Segoe UI" pitchFamily="34" charset="0"/>
                <a:ea typeface="Segoe UI" pitchFamily="34" charset="0"/>
                <a:cs typeface="Segoe UI" pitchFamily="34" charset="0"/>
              </a:rPr>
              <a:t>Today,</a:t>
            </a:r>
            <a:r>
              <a:rPr lang="en-US" baseline="0" dirty="0" smtClean="0">
                <a:latin typeface="Segoe UI" pitchFamily="34" charset="0"/>
                <a:ea typeface="Segoe UI" pitchFamily="34" charset="0"/>
                <a:cs typeface="Segoe UI" pitchFamily="34" charset="0"/>
              </a:rPr>
              <a:t> </a:t>
            </a:r>
            <a:r>
              <a:rPr lang="en-US" baseline="0" dirty="0" smtClean="0">
                <a:latin typeface="Segoe UI" pitchFamily="34" charset="0"/>
                <a:ea typeface="Segoe UI" pitchFamily="34" charset="0"/>
                <a:cs typeface="Segoe UI" pitchFamily="34" charset="0"/>
              </a:rPr>
              <a:t>s</a:t>
            </a:r>
            <a:r>
              <a:rPr lang="en-US" dirty="0" smtClean="0">
                <a:latin typeface="Segoe UI" pitchFamily="34" charset="0"/>
                <a:ea typeface="Segoe UI" pitchFamily="34" charset="0"/>
                <a:cs typeface="Segoe UI" pitchFamily="34" charset="0"/>
              </a:rPr>
              <a:t>eniors have </a:t>
            </a:r>
            <a:r>
              <a:rPr lang="en-US" dirty="0" smtClean="0">
                <a:latin typeface="Segoe UI" pitchFamily="34" charset="0"/>
                <a:ea typeface="Segoe UI" pitchFamily="34" charset="0"/>
                <a:cs typeface="Segoe UI" pitchFamily="34" charset="0"/>
              </a:rPr>
              <a:t>the lowest rate of poverty among Americans – </a:t>
            </a:r>
            <a:r>
              <a:rPr lang="en-US" dirty="0" smtClean="0">
                <a:latin typeface="Segoe UI" pitchFamily="34" charset="0"/>
                <a:ea typeface="Segoe UI" pitchFamily="34" charset="0"/>
                <a:cs typeface="Segoe UI" pitchFamily="34" charset="0"/>
              </a:rPr>
              <a:t>and it’s thanks </a:t>
            </a:r>
            <a:r>
              <a:rPr lang="en-US" dirty="0" smtClean="0">
                <a:latin typeface="Segoe UI" pitchFamily="34" charset="0"/>
                <a:ea typeface="Segoe UI" pitchFamily="34" charset="0"/>
                <a:cs typeface="Segoe UI" pitchFamily="34" charset="0"/>
              </a:rPr>
              <a:t>to Social Security. </a:t>
            </a:r>
            <a:r>
              <a:rPr lang="en-US" sz="1200" kern="1200" dirty="0" smtClean="0">
                <a:solidFill>
                  <a:schemeClr val="tx1"/>
                </a:solidFill>
                <a:effectLst/>
                <a:latin typeface="+mn-lt"/>
                <a:ea typeface="+mn-ea"/>
                <a:cs typeface="+mn-cs"/>
              </a:rPr>
              <a:t>Even </a:t>
            </a:r>
            <a:r>
              <a:rPr lang="en-US" sz="1200" kern="1200" dirty="0" smtClean="0">
                <a:solidFill>
                  <a:schemeClr val="tx1"/>
                </a:solidFill>
                <a:effectLst/>
                <a:latin typeface="+mn-lt"/>
                <a:ea typeface="+mn-ea"/>
                <a:cs typeface="+mn-cs"/>
              </a:rPr>
              <a:t>though average retirement benefits are just $1,490/month ($17,880/year), Social Security kept an estimated 317,000 Washingtonians age 65 or older from living in poverty in 2018</a:t>
            </a:r>
            <a:r>
              <a:rPr lang="en-US"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Nationwide, Social Security keeps</a:t>
            </a:r>
            <a:r>
              <a:rPr lang="en-US" sz="1200" kern="1200" baseline="0" dirty="0" smtClean="0">
                <a:solidFill>
                  <a:schemeClr val="tx1"/>
                </a:solidFill>
                <a:effectLst/>
                <a:latin typeface="+mn-lt"/>
                <a:ea typeface="+mn-ea"/>
                <a:cs typeface="+mn-cs"/>
              </a:rPr>
              <a:t> more than 1.4 million children and 7.9 million adults age 18-64 above the poverty line.</a:t>
            </a:r>
            <a:endParaRPr lang="en-US" dirty="0" smtClean="0"/>
          </a:p>
        </p:txBody>
      </p:sp>
      <p:sp>
        <p:nvSpPr>
          <p:cNvPr id="4" name="Slide Number Placeholder 3"/>
          <p:cNvSpPr>
            <a:spLocks noGrp="1"/>
          </p:cNvSpPr>
          <p:nvPr>
            <p:ph type="sldNum" sz="quarter" idx="5"/>
          </p:nvPr>
        </p:nvSpPr>
        <p:spPr/>
        <p:txBody>
          <a:bodyPr/>
          <a:lstStyle/>
          <a:p>
            <a:fld id="{727B0605-3A19-4BE2-A904-25637D425FDD}" type="slidenum">
              <a:rPr lang="en-US" smtClean="0"/>
              <a:t>10</a:t>
            </a:fld>
            <a:endParaRPr lang="en-US"/>
          </a:p>
        </p:txBody>
      </p:sp>
    </p:spTree>
    <p:extLst>
      <p:ext uri="{BB962C8B-B14F-4D97-AF65-F5344CB8AC3E}">
        <p14:creationId xmlns:p14="http://schemas.microsoft.com/office/powerpoint/2010/main" val="3633483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Primary insurance protection for 95 percent of Washington’s 1.8+ million children and families.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Benefits equivalent to 5 percent of state total personal income in 2018.</a:t>
            </a:r>
          </a:p>
        </p:txBody>
      </p:sp>
      <p:sp>
        <p:nvSpPr>
          <p:cNvPr id="4" name="Slide Number Placeholder 3"/>
          <p:cNvSpPr>
            <a:spLocks noGrp="1"/>
          </p:cNvSpPr>
          <p:nvPr>
            <p:ph type="sldNum" sz="quarter" idx="10"/>
          </p:nvPr>
        </p:nvSpPr>
        <p:spPr/>
        <p:txBody>
          <a:bodyPr/>
          <a:lstStyle/>
          <a:p>
            <a:fld id="{727B0605-3A19-4BE2-A904-25637D425FDD}" type="slidenum">
              <a:rPr lang="en-US" smtClean="0"/>
              <a:t>11</a:t>
            </a:fld>
            <a:endParaRPr lang="en-US"/>
          </a:p>
        </p:txBody>
      </p:sp>
    </p:spTree>
    <p:extLst>
      <p:ext uri="{BB962C8B-B14F-4D97-AF65-F5344CB8AC3E}">
        <p14:creationId xmlns:p14="http://schemas.microsoft.com/office/powerpoint/2010/main" val="1831160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turn our attention to the future, to the challenges and opportunities we face. And I’d like to begin</a:t>
            </a:r>
            <a:r>
              <a:rPr lang="en-US" baseline="0" dirty="0" smtClean="0"/>
              <a:t> by giving you some </a:t>
            </a:r>
            <a:r>
              <a:rPr lang="en-US" dirty="0" smtClean="0"/>
              <a:t>economic</a:t>
            </a:r>
            <a:r>
              <a:rPr lang="en-US" baseline="0" dirty="0" smtClean="0"/>
              <a:t> context for the decisions we’re collectively facing.</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12</a:t>
            </a:fld>
            <a:endParaRPr lang="en-US"/>
          </a:p>
        </p:txBody>
      </p:sp>
    </p:spTree>
    <p:extLst>
      <p:ext uri="{BB962C8B-B14F-4D97-AF65-F5344CB8AC3E}">
        <p14:creationId xmlns:p14="http://schemas.microsoft.com/office/powerpoint/2010/main" val="1382546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seen a steady growth</a:t>
            </a:r>
            <a:r>
              <a:rPr lang="en-US" baseline="0" dirty="0" smtClean="0"/>
              <a:t> in wage inequality over the past 40 years. Those at the top are getting ahead, those in the middle are standing in place, in terms of wage gains. These wages are adjusted for inflation, but keep in mind that costs for crucial goods and services like housing, health care, higher education, and child care have outpaced overall inflation, especially over the past decade.</a:t>
            </a:r>
          </a:p>
          <a:p>
            <a:endParaRPr lang="en-US" baseline="0" dirty="0" smtClean="0"/>
          </a:p>
          <a:p>
            <a:r>
              <a:rPr lang="en-US" sz="1200" kern="1200" dirty="0" smtClean="0">
                <a:solidFill>
                  <a:schemeClr val="tx1"/>
                </a:solidFill>
                <a:effectLst/>
                <a:latin typeface="+mn-lt"/>
                <a:ea typeface="+mn-ea"/>
                <a:cs typeface="+mn-cs"/>
              </a:rPr>
              <a:t>The routine financial advice is to put aside 10% of one’s paycheck for retirement. But in 27 of Washington’s counties, a family of four with both adults working full-time at or just below their county’s median wage doesn’t earn enough meet expenses for a modest standard of living and have even 5% left over.</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13</a:t>
            </a:fld>
            <a:endParaRPr lang="en-US"/>
          </a:p>
        </p:txBody>
      </p:sp>
    </p:spTree>
    <p:extLst>
      <p:ext uri="{BB962C8B-B14F-4D97-AF65-F5344CB8AC3E}">
        <p14:creationId xmlns:p14="http://schemas.microsoft.com/office/powerpoint/2010/main" val="1072454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People with a retirement savings plan at work are 15 times more likely to save. But for decades, employer-sponsored retirement plans have failed to fill the gap between what Social Security provides and what people need – especially, but not only, for lower-income workers. </a:t>
            </a: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Among U.S. private-sector workers with below-average wages, just 56% of have access to an employer-sponsored retirement plan, and only 36% actually participate. But even among workers with above-average wages, about 1 in 6 don’t have access and nearly 30% don’t participate.</a:t>
            </a:r>
          </a:p>
        </p:txBody>
      </p:sp>
      <p:sp>
        <p:nvSpPr>
          <p:cNvPr id="4" name="Slide Number Placeholder 3"/>
          <p:cNvSpPr>
            <a:spLocks noGrp="1"/>
          </p:cNvSpPr>
          <p:nvPr>
            <p:ph type="sldNum" sz="quarter" idx="10"/>
          </p:nvPr>
        </p:nvSpPr>
        <p:spPr/>
        <p:txBody>
          <a:bodyPr/>
          <a:lstStyle/>
          <a:p>
            <a:fld id="{727B0605-3A19-4BE2-A904-25637D425FDD}" type="slidenum">
              <a:rPr lang="en-US" smtClean="0"/>
              <a:t>14</a:t>
            </a:fld>
            <a:endParaRPr lang="en-US"/>
          </a:p>
        </p:txBody>
      </p:sp>
    </p:spTree>
    <p:extLst>
      <p:ext uri="{BB962C8B-B14F-4D97-AF65-F5344CB8AC3E}">
        <p14:creationId xmlns:p14="http://schemas.microsoft.com/office/powerpoint/2010/main" val="3731208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data is from the Federal Reserve Survey of Consumer Finance – pretty solid material! – and it illustrates average savings by age group. As you can see, people here in this 60-64 age group seem to be doing alright. I mean, sure they’d probably prefer to have $1 million saved at this point, but half a million is something.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Pop quiz: if most people aren’t earning more, and many people don’t have access to retirement savings plans at work, why do average savings look this good? </a:t>
            </a:r>
          </a:p>
        </p:txBody>
      </p:sp>
      <p:sp>
        <p:nvSpPr>
          <p:cNvPr id="4" name="Slide Number Placeholder 3"/>
          <p:cNvSpPr>
            <a:spLocks noGrp="1"/>
          </p:cNvSpPr>
          <p:nvPr>
            <p:ph type="sldNum" sz="quarter" idx="10"/>
          </p:nvPr>
        </p:nvSpPr>
        <p:spPr/>
        <p:txBody>
          <a:bodyPr/>
          <a:lstStyle/>
          <a:p>
            <a:fld id="{727B0605-3A19-4BE2-A904-25637D425FDD}" type="slidenum">
              <a:rPr lang="en-US" smtClean="0"/>
              <a:t>15</a:t>
            </a:fld>
            <a:endParaRPr lang="en-US"/>
          </a:p>
        </p:txBody>
      </p:sp>
    </p:spTree>
    <p:extLst>
      <p:ext uri="{BB962C8B-B14F-4D97-AF65-F5344CB8AC3E}">
        <p14:creationId xmlns:p14="http://schemas.microsoft.com/office/powerpoint/2010/main" val="151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answer lies in the average. When you get a few people saving a lot, it pulls the average up. Here’s what I mean. This is what the savings picture looks like at the 90</a:t>
            </a:r>
            <a:r>
              <a:rPr lang="en-US" baseline="30000" dirty="0" smtClean="0"/>
              <a:t>th</a:t>
            </a:r>
            <a:r>
              <a:rPr lang="en-US" baseline="0" dirty="0" smtClean="0"/>
              <a:t> percentile – in other words, for the top 10% of retirement savers. </a:t>
            </a:r>
          </a:p>
        </p:txBody>
      </p:sp>
      <p:sp>
        <p:nvSpPr>
          <p:cNvPr id="4" name="Slide Number Placeholder 3"/>
          <p:cNvSpPr>
            <a:spLocks noGrp="1"/>
          </p:cNvSpPr>
          <p:nvPr>
            <p:ph type="sldNum" sz="quarter" idx="10"/>
          </p:nvPr>
        </p:nvSpPr>
        <p:spPr/>
        <p:txBody>
          <a:bodyPr/>
          <a:lstStyle/>
          <a:p>
            <a:fld id="{727B0605-3A19-4BE2-A904-25637D425FDD}" type="slidenum">
              <a:rPr lang="en-US" smtClean="0"/>
              <a:t>16</a:t>
            </a:fld>
            <a:endParaRPr lang="en-US"/>
          </a:p>
        </p:txBody>
      </p:sp>
    </p:spTree>
    <p:extLst>
      <p:ext uri="{BB962C8B-B14F-4D97-AF65-F5344CB8AC3E}">
        <p14:creationId xmlns:p14="http://schemas.microsoft.com/office/powerpoint/2010/main" val="3507375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here is what savings look like at the median, where half of the people have more, and half have less saved. This is the middle class, right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impact of wage inequality is simple: you can’t save what you don’t earn. And it’s exacerbated by an access problem: you can’t save when you don’t have a place to put it. And unless you choose a Roth IRA, you’ll face penalties for withdrawing those funds early.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recent study found that if faced with a $400 emergency expense, four in 10 American adults would either borrow, sell something, or not be able to pay; more than one in six adults are not able to cover their current month's bills, and one in four skipped necessary medical care in the past year due to an inability to pay. One in four participants in defined contribution plans will tap into some or all of such plans for non-retirement needs.</a:t>
            </a:r>
            <a:endParaRPr lang="en-US" baseline="0" dirty="0" smtClean="0"/>
          </a:p>
        </p:txBody>
      </p:sp>
      <p:sp>
        <p:nvSpPr>
          <p:cNvPr id="4" name="Slide Number Placeholder 3"/>
          <p:cNvSpPr>
            <a:spLocks noGrp="1"/>
          </p:cNvSpPr>
          <p:nvPr>
            <p:ph type="sldNum" sz="quarter" idx="10"/>
          </p:nvPr>
        </p:nvSpPr>
        <p:spPr/>
        <p:txBody>
          <a:bodyPr/>
          <a:lstStyle/>
          <a:p>
            <a:fld id="{727B0605-3A19-4BE2-A904-25637D425FDD}" type="slidenum">
              <a:rPr lang="en-US" smtClean="0"/>
              <a:t>17</a:t>
            </a:fld>
            <a:endParaRPr lang="en-US"/>
          </a:p>
        </p:txBody>
      </p:sp>
    </p:spTree>
    <p:extLst>
      <p:ext uri="{BB962C8B-B14F-4D97-AF65-F5344CB8AC3E}">
        <p14:creationId xmlns:p14="http://schemas.microsoft.com/office/powerpoint/2010/main" val="2632558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my next slide, we’ll turn specifically to Social Security’s challenges and opportunities, but I want to give you one more insight into the lives of today’s retirees.</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More than 4 in 10 retirees retire earlier than they had anticipated – most often because of a health problem or disability, or changes at work such as a downsizing or workplace closure. For every month a person claims their Social Security retirement benefit before reaching full retirement age, their initial monthly benefit is permanently reduced. (US Census Bureau Current Population Survey,</a:t>
            </a:r>
            <a:r>
              <a:rPr lang="en-US" sz="1200" kern="1200" baseline="0" dirty="0" smtClean="0">
                <a:solidFill>
                  <a:schemeClr val="tx1"/>
                </a:solidFill>
                <a:effectLst/>
                <a:latin typeface="+mn-lt"/>
                <a:ea typeface="+mn-ea"/>
                <a:cs typeface="+mn-cs"/>
              </a:rPr>
              <a:t> 2017)</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shown, lower-income workers tend to retire earlier than those with higher incomes: average labor-force participation rates for those age 55 and above are lowest for those with a high school diploma or less, and highest for those with a BA degree or more. (While education isn’t a perfect proxy for lifetime earnings, the two are highly correlated.) This represents an overall reduction in lifetime benefits – especially for workers in physically demanding jobs, or for whom life expectancy is lower than average due to socioeconomic or other circumstances.</a:t>
            </a:r>
          </a:p>
        </p:txBody>
      </p:sp>
      <p:sp>
        <p:nvSpPr>
          <p:cNvPr id="4" name="Slide Number Placeholder 3"/>
          <p:cNvSpPr>
            <a:spLocks noGrp="1"/>
          </p:cNvSpPr>
          <p:nvPr>
            <p:ph type="sldNum" sz="quarter" idx="10"/>
          </p:nvPr>
        </p:nvSpPr>
        <p:spPr/>
        <p:txBody>
          <a:bodyPr/>
          <a:lstStyle/>
          <a:p>
            <a:fld id="{727B0605-3A19-4BE2-A904-25637D425FDD}" type="slidenum">
              <a:rPr lang="en-US" smtClean="0"/>
              <a:t>19</a:t>
            </a:fld>
            <a:endParaRPr lang="en-US"/>
          </a:p>
        </p:txBody>
      </p:sp>
    </p:spTree>
    <p:extLst>
      <p:ext uri="{BB962C8B-B14F-4D97-AF65-F5344CB8AC3E}">
        <p14:creationId xmlns:p14="http://schemas.microsoft.com/office/powerpoint/2010/main" val="273927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last challenge I want to talk about is Social Security’s finances. I deliberately put this last – not because</a:t>
            </a:r>
            <a:r>
              <a:rPr lang="en-US" sz="1200" kern="1200" baseline="0" dirty="0" smtClean="0">
                <a:solidFill>
                  <a:schemeClr val="tx1"/>
                </a:solidFill>
                <a:effectLst/>
                <a:latin typeface="+mn-lt"/>
                <a:ea typeface="+mn-ea"/>
                <a:cs typeface="+mn-cs"/>
              </a:rPr>
              <a:t> it is less significant, but because as a nation, we have time to address it.</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reason we have time is because i</a:t>
            </a:r>
            <a:r>
              <a:rPr lang="en-US" sz="1200" kern="1200" dirty="0" smtClean="0">
                <a:solidFill>
                  <a:schemeClr val="tx1"/>
                </a:solidFill>
                <a:effectLst/>
                <a:latin typeface="+mn-lt"/>
                <a:ea typeface="+mn-ea"/>
                <a:cs typeface="+mn-cs"/>
              </a:rPr>
              <a:t>n the early 1980s, Congress increased payroll taxes and reduced future benefits for millions of Americans in order to build a surplus in the Social Security Trust Fund for the Baby Boomer generation’s retirement.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largely worked as planned; the latest Trust Fund report projects Social Security can pay all benefits in full and on time until 2035, and 79% of scheduled benefits thereafter, even if Congress takes no action.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Should the Trust Fund run out, Social Security will revert to doing what it did for decades, right up until the 1980s reforms: it will run as a “pay as you go” system, and pay limited benefits. </a:t>
            </a:r>
          </a:p>
          <a:p>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 want to stress that there’s no need for that to happen. </a:t>
            </a:r>
            <a:r>
              <a:rPr lang="en-US" sz="1200" kern="1200" dirty="0" smtClean="0">
                <a:solidFill>
                  <a:schemeClr val="tx1"/>
                </a:solidFill>
                <a:effectLst/>
                <a:latin typeface="+mn-lt"/>
                <a:ea typeface="+mn-ea"/>
                <a:cs typeface="+mn-cs"/>
              </a:rPr>
              <a:t>The projected shortfall is equivalent to</a:t>
            </a:r>
            <a:r>
              <a:rPr lang="en-US" sz="1200" kern="1200" baseline="0" dirty="0" smtClean="0">
                <a:solidFill>
                  <a:schemeClr val="tx1"/>
                </a:solidFill>
                <a:effectLst/>
                <a:latin typeface="+mn-lt"/>
                <a:ea typeface="+mn-ea"/>
                <a:cs typeface="+mn-cs"/>
              </a:rPr>
              <a:t> about 1% of GDP, which is a very manageable number for an economy like ours. In fact, many nations with advanced economies do quite well by paying a far higher percentage of their GDP for their equivalent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Given where most people are economically, c</a:t>
            </a:r>
            <a:r>
              <a:rPr lang="en-US" sz="1200" kern="1200" dirty="0" smtClean="0">
                <a:solidFill>
                  <a:schemeClr val="tx1"/>
                </a:solidFill>
                <a:effectLst/>
                <a:latin typeface="+mn-lt"/>
                <a:ea typeface="+mn-ea"/>
                <a:cs typeface="+mn-cs"/>
              </a:rPr>
              <a:t>uts to Social Security – whether they take the form of outright benefit reductions, more limited COLAs, or a retirement age increase – will only serve to further diminish economic security for nearly all Americans.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a:t>
            </a:r>
            <a:r>
              <a:rPr lang="en-US" sz="1200" kern="1200" baseline="0" dirty="0" smtClean="0">
                <a:solidFill>
                  <a:schemeClr val="tx1"/>
                </a:solidFill>
                <a:effectLst/>
                <a:latin typeface="+mn-lt"/>
                <a:ea typeface="+mn-ea"/>
                <a:cs typeface="+mn-cs"/>
              </a:rPr>
              <a:t> any s</a:t>
            </a:r>
            <a:r>
              <a:rPr lang="en-US" sz="1200" kern="1200" dirty="0" smtClean="0">
                <a:solidFill>
                  <a:schemeClr val="tx1"/>
                </a:solidFill>
                <a:effectLst/>
                <a:latin typeface="+mn-lt"/>
                <a:ea typeface="+mn-ea"/>
                <a:cs typeface="+mn-cs"/>
              </a:rPr>
              <a:t>uch</a:t>
            </a:r>
            <a:r>
              <a:rPr lang="en-US" sz="1200" kern="1200" baseline="0" dirty="0" smtClean="0">
                <a:solidFill>
                  <a:schemeClr val="tx1"/>
                </a:solidFill>
                <a:effectLst/>
                <a:latin typeface="+mn-lt"/>
                <a:ea typeface="+mn-ea"/>
                <a:cs typeface="+mn-cs"/>
              </a:rPr>
              <a:t> changes </a:t>
            </a:r>
            <a:r>
              <a:rPr lang="en-US" sz="1200" kern="1200" dirty="0" smtClean="0">
                <a:solidFill>
                  <a:schemeClr val="tx1"/>
                </a:solidFill>
                <a:effectLst/>
                <a:latin typeface="+mn-lt"/>
                <a:ea typeface="+mn-ea"/>
                <a:cs typeface="+mn-cs"/>
              </a:rPr>
              <a:t>will disproportionately affect low- and middle-income families, women and workers of color, who (unlike wealthy individuals) more often do not have significant retirement savings and must work further into old age in more difficult and demanding jobs.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consider policy options for Social Security,</a:t>
            </a:r>
            <a:r>
              <a:rPr lang="en-US" sz="1200" kern="1200" baseline="0" dirty="0" smtClean="0">
                <a:solidFill>
                  <a:schemeClr val="tx1"/>
                </a:solidFill>
                <a:effectLst/>
                <a:latin typeface="+mn-lt"/>
                <a:ea typeface="+mn-ea"/>
                <a:cs typeface="+mn-cs"/>
              </a:rPr>
              <a:t> I hope I’ve made the case for not only changing Social Security, but reforming many aspects of the American economy.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27B0605-3A19-4BE2-A904-25637D425FDD}" type="slidenum">
              <a:rPr lang="en-US" smtClean="0"/>
              <a:t>20</a:t>
            </a:fld>
            <a:endParaRPr lang="en-US"/>
          </a:p>
        </p:txBody>
      </p:sp>
    </p:spTree>
    <p:extLst>
      <p:ext uri="{BB962C8B-B14F-4D97-AF65-F5344CB8AC3E}">
        <p14:creationId xmlns:p14="http://schemas.microsoft.com/office/powerpoint/2010/main" val="3756486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Policy</a:t>
            </a:r>
            <a:r>
              <a:rPr lang="en-US" sz="1200" kern="1200" baseline="0" dirty="0" smtClean="0">
                <a:solidFill>
                  <a:schemeClr val="tx1"/>
                </a:solidFill>
                <a:effectLst/>
                <a:latin typeface="+mn-lt"/>
                <a:ea typeface="+mn-ea"/>
                <a:cs typeface="+mn-cs"/>
              </a:rPr>
              <a:t> changes: There are a whole host of public policy changes that would create a better economic environment for the vast majority of typical Americans. Broadly speaking, they fall into two buckets.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first is affordability, and reflects the need to tackle housing, health care, child care, higher education and other crucial goods and services that support economic security for all and a stronger economy overall.</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second is wages and benefits, and reflects the need to improve people’s incomes. This includes raising the federal minimum wage and eliminating the tipped minimum wage, making it easier to form and/or join a union, enacting robust paid family leave and paid sick leave laws, ending typical prison labor agreements, and more.</a:t>
            </a:r>
          </a:p>
        </p:txBody>
      </p:sp>
      <p:sp>
        <p:nvSpPr>
          <p:cNvPr id="4" name="Slide Number Placeholder 3"/>
          <p:cNvSpPr>
            <a:spLocks noGrp="1"/>
          </p:cNvSpPr>
          <p:nvPr>
            <p:ph type="sldNum" sz="quarter" idx="10"/>
          </p:nvPr>
        </p:nvSpPr>
        <p:spPr/>
        <p:txBody>
          <a:bodyPr/>
          <a:lstStyle/>
          <a:p>
            <a:fld id="{727B0605-3A19-4BE2-A904-25637D425FDD}" type="slidenum">
              <a:rPr lang="en-US" smtClean="0"/>
              <a:t>21</a:t>
            </a:fld>
            <a:endParaRPr lang="en-US"/>
          </a:p>
        </p:txBody>
      </p:sp>
    </p:spTree>
    <p:extLst>
      <p:ext uri="{BB962C8B-B14F-4D97-AF65-F5344CB8AC3E}">
        <p14:creationId xmlns:p14="http://schemas.microsoft.com/office/powerpoint/2010/main" val="3304269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Social Security’s benefits are (nearly) universal, the program is incredibly efficient, and the benefits are guaranteed. The case for expanding and improving the program is overwhelming. The question of whether to do so isn’t about affordability – it’s about our values as a nation, and those we elect to represent us in office. More on that in a minute.</a:t>
            </a:r>
            <a:r>
              <a:rPr lang="en-US" sz="1200" kern="1200" baseline="0" dirty="0" smtClean="0">
                <a:solidFill>
                  <a:schemeClr val="tx1"/>
                </a:solidFill>
                <a:effectLst/>
                <a:latin typeface="+mn-lt"/>
                <a:ea typeface="+mn-ea"/>
                <a:cs typeface="+mn-cs"/>
              </a:rPr>
              <a:t> Let’s take a look at some of the opportunities we have to improve Social Security.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Scrap the cap: Today, workers and employers each pay 6.2 percent of wages to finance Social Security, but there’s a cap on taxable wages ($137,700 in 2020). So while 94 percent of workers pay Social Security tax on every paycheck, most of the earnings of the top 1 percent, and especially the top 0.1 percent, escape being taxed. In fact, on Wednesday, a</a:t>
            </a:r>
            <a:r>
              <a:rPr lang="en-US" sz="1200" kern="1200" baseline="0" dirty="0" smtClean="0">
                <a:solidFill>
                  <a:schemeClr val="tx1"/>
                </a:solidFill>
                <a:effectLst/>
                <a:latin typeface="+mn-lt"/>
                <a:ea typeface="+mn-ea"/>
                <a:cs typeface="+mn-cs"/>
              </a:rPr>
              <a:t> person </a:t>
            </a:r>
            <a:r>
              <a:rPr lang="en-US" sz="1200" kern="1200" dirty="0" smtClean="0">
                <a:solidFill>
                  <a:schemeClr val="tx1"/>
                </a:solidFill>
                <a:effectLst/>
                <a:latin typeface="+mn-lt"/>
                <a:ea typeface="+mn-ea"/>
                <a:cs typeface="+mn-cs"/>
              </a:rPr>
              <a:t>with a $1 million yearly</a:t>
            </a:r>
            <a:r>
              <a:rPr lang="en-US" sz="1200" kern="1200" baseline="0" dirty="0" smtClean="0">
                <a:solidFill>
                  <a:schemeClr val="tx1"/>
                </a:solidFill>
                <a:effectLst/>
                <a:latin typeface="+mn-lt"/>
                <a:ea typeface="+mn-ea"/>
                <a:cs typeface="+mn-cs"/>
              </a:rPr>
              <a:t> income would have stopped paying Social Security payroll taxes.</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Ensuring every American pays the same effective tax rate on their wages would eliminate 84 percent of the Trust Fund’s projected shortfall. Only the richest 6.1 percent of workers (less than 1 in 15) would pay more. And it’s a popular idea: two-thirds of Americans support requiring high-income workers to pay Social Security taxes on all of their wages (as is already the case with Medicare taxes).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(Set by Congress in 1977 and indexed to average wage growth, the cap was intended to cover 90 percent of all wages. But over the past several decades, wage growth for low- and middle-income Americans has slowed, while wages at the top have grown dramatically. As a result, the cap now covers just 83 percent of aggregate wages.)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Raise benefits overall: Adjusting the benefit formula to raise benefits for those who have had careers in low-wage occupations – such as childcare, restaurant service, or home health care – would better protect the financial security of people just scraping by, particularly older women and people of color.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Protect the very elderly: Living to extreme old age, or living without a spouse greatly increases the risk of poverty. “Bump-ups” in benefits for seniors living past a certain age and increasing benefits for elderly widow(</a:t>
            </a:r>
            <a:r>
              <a:rPr lang="en-US" sz="1200" kern="1200" dirty="0" err="1" smtClean="0">
                <a:solidFill>
                  <a:schemeClr val="tx1"/>
                </a:solidFill>
                <a:effectLst/>
                <a:latin typeface="+mn-lt"/>
                <a:ea typeface="+mn-ea"/>
                <a:cs typeface="+mn-cs"/>
              </a:rPr>
              <a:t>er</a:t>
            </a:r>
            <a:r>
              <a:rPr lang="en-US" sz="1200" kern="1200" dirty="0" smtClean="0">
                <a:solidFill>
                  <a:schemeClr val="tx1"/>
                </a:solidFill>
                <a:effectLst/>
                <a:latin typeface="+mn-lt"/>
                <a:ea typeface="+mn-ea"/>
                <a:cs typeface="+mn-cs"/>
              </a:rPr>
              <a:t>)s would reduce financial insecurity among these vulnerable people.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Reduce gender and racial inequities: Caring for children or aging family members can cause many people, especially women, to reduce time in the workforce, greatly affecting their retirement benefits. Reducing the number of years’ earnings used to calculate benefits from 35 to 28 can eliminate the caregiving penalty. It would also help those with reduced access to employment due to recessions, discrimination, local economic conditions or disasters, and other barriers.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Restore student survivor benefits: Before 1981, children of retired, deceased, or disabled workers continued receiving benefits through age 22 if they attended college. Now benefits end once a young person both turns 18 and finishes high school. Reinstating college benefits could help children and their families achieve their dreams, as well as reduce socioeconomic barriers to education and lifetime opportunities.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Adopt the CPI-E inflation index: Over the past decade, Social Security’s existing cost of living adjustment (COLA) formula has led to average increases of about 1.4 percent per year. However, comparatively larger increases in Medicare premiums have often meant many seniors see no additional income from COLAs. Adopting the consumer price index for the elderly, or CPI-E, would more accurately calculate adequate COLAs for retirees.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Restore office access &amp; services: The Social Security Administration’s (SSA) expenses are self-funded and account for less than one penny of every dollar spent. But from 2010 to 2019, its operating budget fell nearly 11 percent in inflation-adjusted terms — even as the number of Social Security beneficiaries grew by 17 percent. SSA staffing levels have declined by 12 percent since 2010, hampering its ability to perform its essential services. Restoring full funding would help ensure people have dependable and easily accessible in-person service at Social Security offices, often at critical moments in their lives.</a:t>
            </a:r>
          </a:p>
        </p:txBody>
      </p:sp>
      <p:sp>
        <p:nvSpPr>
          <p:cNvPr id="4" name="Slide Number Placeholder 3"/>
          <p:cNvSpPr>
            <a:spLocks noGrp="1"/>
          </p:cNvSpPr>
          <p:nvPr>
            <p:ph type="sldNum" sz="quarter" idx="10"/>
          </p:nvPr>
        </p:nvSpPr>
        <p:spPr/>
        <p:txBody>
          <a:bodyPr/>
          <a:lstStyle/>
          <a:p>
            <a:fld id="{727B0605-3A19-4BE2-A904-25637D425FDD}" type="slidenum">
              <a:rPr lang="en-US" smtClean="0"/>
              <a:t>22</a:t>
            </a:fld>
            <a:endParaRPr lang="en-US"/>
          </a:p>
        </p:txBody>
      </p:sp>
    </p:spTree>
    <p:extLst>
      <p:ext uri="{BB962C8B-B14F-4D97-AF65-F5344CB8AC3E}">
        <p14:creationId xmlns:p14="http://schemas.microsoft.com/office/powerpoint/2010/main" val="3980342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It’s common for pundits to state that Congress has no plan to address Social Security’s projected shortfall. That is incorrect.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is true that Congressional </a:t>
            </a:r>
            <a:r>
              <a:rPr lang="en-US" sz="1200" i="1" kern="1200" dirty="0" smtClean="0">
                <a:solidFill>
                  <a:schemeClr val="tx1"/>
                </a:solidFill>
                <a:effectLst/>
                <a:latin typeface="+mn-lt"/>
                <a:ea typeface="+mn-ea"/>
                <a:cs typeface="+mn-cs"/>
              </a:rPr>
              <a:t>Republicans</a:t>
            </a:r>
            <a:r>
              <a:rPr lang="en-US" sz="1200" kern="1200" dirty="0" smtClean="0">
                <a:solidFill>
                  <a:schemeClr val="tx1"/>
                </a:solidFill>
                <a:effectLst/>
                <a:latin typeface="+mn-lt"/>
                <a:ea typeface="+mn-ea"/>
                <a:cs typeface="+mn-cs"/>
              </a:rPr>
              <a:t> have no plans – at least, none they seem willing to publicly embrace. Perhaps that is because their preferred “solutions” most</a:t>
            </a:r>
            <a:r>
              <a:rPr lang="en-US" sz="1200" kern="1200" baseline="0" dirty="0" smtClean="0">
                <a:solidFill>
                  <a:schemeClr val="tx1"/>
                </a:solidFill>
                <a:effectLst/>
                <a:latin typeface="+mn-lt"/>
                <a:ea typeface="+mn-ea"/>
                <a:cs typeface="+mn-cs"/>
              </a:rPr>
              <a:t> often </a:t>
            </a:r>
            <a:r>
              <a:rPr lang="en-US" sz="1200" kern="1200" dirty="0" smtClean="0">
                <a:solidFill>
                  <a:schemeClr val="tx1"/>
                </a:solidFill>
                <a:effectLst/>
                <a:latin typeface="+mn-lt"/>
                <a:ea typeface="+mn-ea"/>
                <a:cs typeface="+mn-cs"/>
              </a:rPr>
              <a:t>involve cutting benefits, which is overwhelmingly opposed by voters across the political spectrum, including the Republican base.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By contrast, congressional Democrats have introduced several measures. I’ve noted 5 here, and want</a:t>
            </a:r>
            <a:r>
              <a:rPr lang="en-US" sz="1200" kern="1200" baseline="0" dirty="0" smtClean="0">
                <a:solidFill>
                  <a:schemeClr val="tx1"/>
                </a:solidFill>
                <a:effectLst/>
                <a:latin typeface="+mn-lt"/>
                <a:ea typeface="+mn-ea"/>
                <a:cs typeface="+mn-cs"/>
              </a:rPr>
              <a:t> to highlight t</a:t>
            </a:r>
            <a:r>
              <a:rPr lang="en-US" sz="1200" kern="1200" dirty="0" smtClean="0">
                <a:solidFill>
                  <a:schemeClr val="tx1"/>
                </a:solidFill>
                <a:effectLst/>
                <a:latin typeface="+mn-lt"/>
                <a:ea typeface="+mn-ea"/>
                <a:cs typeface="+mn-cs"/>
              </a:rPr>
              <a:t>wo of them – the Social Security 2100 Act, introduced by Rep. John Larson (CT), and Social Security Expansion Act, introduced by Sen. Bernie Sanders (VT) – which special mention.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Both bills would not only ensure all promised benefits are paid in full and on time for the foreseeable future – they would also implement more sensible cost-of-living adjustments for seniors, increase Social Security’s modest benefits, and lift the cap on taxable earnings to ensure the wealthy pay their share.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Social Security 2100 act has 208 cosponsors in the House – and prior to impeachment proceedings getting underway, seemed to have a shot at getting hearings. We remain hopeful, even though the legislation would not have passed the Senate, because it shows a clear path forward and shows a great number of Representatives have an appetite to tackle these changes.</a:t>
            </a:r>
            <a:endParaRPr lang="en-US" dirty="0" smtClean="0">
              <a:effectLst/>
            </a:endParaRPr>
          </a:p>
        </p:txBody>
      </p:sp>
      <p:sp>
        <p:nvSpPr>
          <p:cNvPr id="4" name="Slide Number Placeholder 3"/>
          <p:cNvSpPr>
            <a:spLocks noGrp="1"/>
          </p:cNvSpPr>
          <p:nvPr>
            <p:ph type="sldNum" sz="quarter" idx="10"/>
          </p:nvPr>
        </p:nvSpPr>
        <p:spPr/>
        <p:txBody>
          <a:bodyPr/>
          <a:lstStyle/>
          <a:p>
            <a:fld id="{727B0605-3A19-4BE2-A904-25637D425FDD}" type="slidenum">
              <a:rPr lang="en-US" smtClean="0"/>
              <a:t>23</a:t>
            </a:fld>
            <a:endParaRPr lang="en-US"/>
          </a:p>
        </p:txBody>
      </p:sp>
    </p:spTree>
    <p:extLst>
      <p:ext uri="{BB962C8B-B14F-4D97-AF65-F5344CB8AC3E}">
        <p14:creationId xmlns:p14="http://schemas.microsoft.com/office/powerpoint/2010/main" val="1547019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a:t>
            </a:r>
            <a:r>
              <a:rPr lang="en-US" baseline="0" dirty="0" smtClean="0"/>
              <a:t> Security has become an indirect focus of the 2020 campaign, and we continue working with allies across the country to get a debate moderator to ask a specific question of the candidates as to how they would change/improve Social Security if elected. </a:t>
            </a:r>
          </a:p>
          <a:p>
            <a:endParaRPr lang="en-US" baseline="0" dirty="0" smtClean="0"/>
          </a:p>
          <a:p>
            <a:r>
              <a:rPr lang="en-US" baseline="0" dirty="0" smtClean="0"/>
              <a:t>No single chart can capture all of the subtleties of a candidate’s proposal, but I’ve cribbed this from a recent New York Times article to give you a flavor. </a:t>
            </a:r>
          </a:p>
          <a:p>
            <a:endParaRPr lang="en-US" baseline="0" dirty="0" smtClean="0"/>
          </a:p>
          <a:p>
            <a:r>
              <a:rPr lang="en-US" dirty="0" smtClean="0"/>
              <a:t>Mr. </a:t>
            </a:r>
            <a:r>
              <a:rPr lang="en-US" dirty="0" err="1" smtClean="0"/>
              <a:t>Steyer</a:t>
            </a:r>
            <a:r>
              <a:rPr lang="en-US" dirty="0" smtClean="0"/>
              <a:t> has proposed to expand “retirement security programs,” but is unclear on</a:t>
            </a:r>
            <a:r>
              <a:rPr lang="en-US" baseline="0" dirty="0" smtClean="0"/>
              <a:t> specifics</a:t>
            </a:r>
            <a:r>
              <a:rPr lang="en-US" dirty="0" smtClean="0"/>
              <a:t>. </a:t>
            </a:r>
          </a:p>
          <a:p>
            <a:endParaRPr lang="en-US" dirty="0" smtClean="0"/>
          </a:p>
          <a:p>
            <a:r>
              <a:rPr lang="en-US" dirty="0" smtClean="0"/>
              <a:t>Mr. Bloomberg</a:t>
            </a:r>
            <a:r>
              <a:rPr lang="en-US" baseline="0" dirty="0" smtClean="0"/>
              <a:t> says he will </a:t>
            </a:r>
            <a:r>
              <a:rPr lang="en-US" dirty="0" smtClean="0"/>
              <a:t>“consider options for preserving and strengthening Social Security’s long-term finances, while maintaining and enhancing benefits for the neediest recipients” but is unclear on specifics. His plan does not overtly endorse Social Security cuts. In the past, Mr. Bloomberg has supported raising the retirement age, compared it to Bernie Madoff’s Ponzi scheme,</a:t>
            </a:r>
            <a:r>
              <a:rPr lang="en-US" baseline="0" dirty="0" smtClean="0"/>
              <a:t> and </a:t>
            </a:r>
            <a:r>
              <a:rPr lang="en-US" dirty="0" smtClean="0"/>
              <a:t>was an enthusiastic supporter of the Bowles-Simpson</a:t>
            </a:r>
            <a:r>
              <a:rPr lang="en-US" baseline="0" dirty="0" smtClean="0"/>
              <a:t> austerity commission, which advocated </a:t>
            </a:r>
            <a:r>
              <a:rPr lang="en-US" dirty="0" smtClean="0"/>
              <a:t>Social Security cuts. </a:t>
            </a:r>
          </a:p>
          <a:p>
            <a:endParaRPr lang="en-US" dirty="0" smtClean="0"/>
          </a:p>
          <a:p>
            <a:r>
              <a:rPr lang="en-US" dirty="0" smtClean="0"/>
              <a:t>Mr. Biden’s campaign</a:t>
            </a:r>
            <a:r>
              <a:rPr lang="en-US" baseline="0" dirty="0" smtClean="0"/>
              <a:t> website supports making Social Security more generous. However, </a:t>
            </a:r>
            <a:r>
              <a:rPr lang="en-US" dirty="0" smtClean="0"/>
              <a:t>Biden’s past comments make clear that he has at least been willing to keep cuts to Social Security and Medicare (</a:t>
            </a:r>
            <a:r>
              <a:rPr lang="en-US" dirty="0" smtClean="0"/>
              <a:t>such as raising the age of eligibility or recalculating cost-of-living increases for these programs)</a:t>
            </a:r>
            <a:r>
              <a:rPr lang="en-US" baseline="0" dirty="0" smtClean="0"/>
              <a:t> </a:t>
            </a:r>
            <a:r>
              <a:rPr lang="en-US" dirty="0" smtClean="0"/>
              <a:t>as negotiating chips, while other Democrats have taken a harder line that any cuts cannot be part of budget negotiations. For</a:t>
            </a:r>
            <a:r>
              <a:rPr lang="en-US" baseline="0" dirty="0" smtClean="0"/>
              <a:t> an in-depth review of Biden’s position, refer to FactCheck.org. </a:t>
            </a:r>
          </a:p>
          <a:p>
            <a:endParaRPr lang="en-US" baseline="0" dirty="0" smtClean="0"/>
          </a:p>
          <a:p>
            <a:r>
              <a:rPr lang="en-US" baseline="0" dirty="0" smtClean="0"/>
              <a:t>President Trump has not proposed substantive policy changes to Social Security. His </a:t>
            </a:r>
            <a:r>
              <a:rPr lang="en-US" dirty="0" smtClean="0"/>
              <a:t>2021 budget proposes cuts to Medicaid,</a:t>
            </a:r>
            <a:r>
              <a:rPr lang="en-US" baseline="0" dirty="0" smtClean="0"/>
              <a:t> food stamps, Social Security Disability Insurance, as well as </a:t>
            </a:r>
            <a:r>
              <a:rPr lang="en-US" dirty="0" smtClean="0"/>
              <a:t>Medicare spending reductions over ten years, most of which would come from reducing payments to health care providers. </a:t>
            </a:r>
          </a:p>
          <a:p>
            <a:endParaRPr lang="en-US" dirty="0" smtClean="0"/>
          </a:p>
          <a:p>
            <a:r>
              <a:rPr lang="en-US" dirty="0" smtClean="0"/>
              <a:t>For the most part, the budget does not reflect the President’s efforts to end the Affordable Care Act (ACA) or his executive order calling for various Medicare changes. However,</a:t>
            </a:r>
            <a:r>
              <a:rPr lang="en-US" baseline="0" dirty="0" smtClean="0"/>
              <a:t> Republican members of Congress are on record stating </a:t>
            </a:r>
            <a:r>
              <a:rPr lang="en-US" dirty="0" smtClean="0"/>
              <a:t>the president has expressed openness to the</a:t>
            </a:r>
            <a:r>
              <a:rPr lang="en-US" baseline="0" dirty="0" smtClean="0"/>
              <a:t> idea of cutting Medicare and Social Security as a “second-term project”. And Trump himself has opened mused about cutting entitlements in his second term.</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24</a:t>
            </a:fld>
            <a:endParaRPr lang="en-US"/>
          </a:p>
        </p:txBody>
      </p:sp>
    </p:spTree>
    <p:extLst>
      <p:ext uri="{BB962C8B-B14F-4D97-AF65-F5344CB8AC3E}">
        <p14:creationId xmlns:p14="http://schemas.microsoft.com/office/powerpoint/2010/main" val="503817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we don’t have to wait for federal action. </a:t>
            </a:r>
            <a:r>
              <a:rPr lang="en-US" dirty="0" smtClean="0"/>
              <a:t>Here in Washington, EOI is also</a:t>
            </a:r>
            <a:r>
              <a:rPr lang="en-US" baseline="0" dirty="0" smtClean="0"/>
              <a:t> working on state proposals to improve retirement security. We began with four principles in mind.</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25</a:t>
            </a:fld>
            <a:endParaRPr lang="en-US"/>
          </a:p>
        </p:txBody>
      </p:sp>
    </p:spTree>
    <p:extLst>
      <p:ext uri="{BB962C8B-B14F-4D97-AF65-F5344CB8AC3E}">
        <p14:creationId xmlns:p14="http://schemas.microsoft.com/office/powerpoint/2010/main" val="1353122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You’ve all been very patient and great listeners.</a:t>
            </a:r>
            <a:r>
              <a:rPr lang="en-US" baseline="0" dirty="0" smtClean="0"/>
              <a:t> I’ll leave you with the names of one national and several local organizations, besides EOI, that do a great deal of work around issues of retirement security. </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28</a:t>
            </a:fld>
            <a:endParaRPr lang="en-US"/>
          </a:p>
        </p:txBody>
      </p:sp>
    </p:spTree>
    <p:extLst>
      <p:ext uri="{BB962C8B-B14F-4D97-AF65-F5344CB8AC3E}">
        <p14:creationId xmlns:p14="http://schemas.microsoft.com/office/powerpoint/2010/main" val="456215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r>
              <a:rPr lang="en-US" baseline="0" dirty="0" smtClean="0"/>
              <a:t> for your time and attention!</a:t>
            </a:r>
            <a:endParaRPr lang="en-US" dirty="0"/>
          </a:p>
        </p:txBody>
      </p:sp>
      <p:sp>
        <p:nvSpPr>
          <p:cNvPr id="4" name="Slide Number Placeholder 3"/>
          <p:cNvSpPr>
            <a:spLocks noGrp="1"/>
          </p:cNvSpPr>
          <p:nvPr>
            <p:ph type="sldNum" sz="quarter" idx="10"/>
          </p:nvPr>
        </p:nvSpPr>
        <p:spPr/>
        <p:txBody>
          <a:bodyPr/>
          <a:lstStyle/>
          <a:p>
            <a:fld id="{727B0605-3A19-4BE2-A904-25637D425FDD}" type="slidenum">
              <a:rPr lang="en-US" smtClean="0"/>
              <a:t>29</a:t>
            </a:fld>
            <a:endParaRPr lang="en-US"/>
          </a:p>
        </p:txBody>
      </p:sp>
    </p:spTree>
    <p:extLst>
      <p:ext uri="{BB962C8B-B14F-4D97-AF65-F5344CB8AC3E}">
        <p14:creationId xmlns:p14="http://schemas.microsoft.com/office/powerpoint/2010/main" val="3365481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98D8C0-2B02-4D00-93B8-4A29668783A5}"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6AB3-37C9-46FD-BA1E-EC53AC0DC819}"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82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8D8C0-2B02-4D00-93B8-4A29668783A5}"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384581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A98D8C0-2B02-4D00-93B8-4A29668783A5}"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6AB3-37C9-46FD-BA1E-EC53AC0DC819}"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02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98D8C0-2B02-4D00-93B8-4A29668783A5}" type="datetimeFigureOut">
              <a:rPr lang="en-US" smtClean="0"/>
              <a:t>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177282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98D8C0-2B02-4D00-93B8-4A29668783A5}" type="datetimeFigureOut">
              <a:rPr lang="en-US" smtClean="0"/>
              <a:t>2/20/2020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251564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98D8C0-2B02-4D00-93B8-4A29668783A5}" type="datetimeFigureOut">
              <a:rPr lang="en-US" smtClean="0"/>
              <a:t>2/20/2020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399507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A98D8C0-2B02-4D00-93B8-4A29668783A5}" type="datetimeFigureOut">
              <a:rPr lang="en-US" smtClean="0"/>
              <a:t>2/20/2020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357938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A98D8C0-2B02-4D00-93B8-4A29668783A5}" type="datetimeFigureOut">
              <a:rPr lang="en-US" smtClean="0"/>
              <a:t>2/20/2020</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A76AB3-37C9-46FD-BA1E-EC53AC0DC819}" type="slidenum">
              <a:rPr lang="en-US" smtClean="0"/>
              <a:t>‹#›</a:t>
            </a:fld>
            <a:endParaRPr lang="en-US"/>
          </a:p>
        </p:txBody>
      </p:sp>
    </p:spTree>
    <p:extLst>
      <p:ext uri="{BB962C8B-B14F-4D97-AF65-F5344CB8AC3E}">
        <p14:creationId xmlns:p14="http://schemas.microsoft.com/office/powerpoint/2010/main" val="1947452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A98D8C0-2B02-4D00-93B8-4A29668783A5}" type="datetimeFigureOut">
              <a:rPr lang="en-US" smtClean="0"/>
              <a:t>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2028872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8D8C0-2B02-4D00-93B8-4A29668783A5}"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382460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8D8C0-2B02-4D00-93B8-4A29668783A5}"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6AB3-37C9-46FD-BA1E-EC53AC0DC819}" type="slidenum">
              <a:rPr lang="en-US" smtClean="0"/>
              <a:t>‹#›</a:t>
            </a:fld>
            <a:endParaRPr lang="en-US"/>
          </a:p>
        </p:txBody>
      </p:sp>
    </p:spTree>
    <p:extLst>
      <p:ext uri="{BB962C8B-B14F-4D97-AF65-F5344CB8AC3E}">
        <p14:creationId xmlns:p14="http://schemas.microsoft.com/office/powerpoint/2010/main" val="324373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A98D8C0-2B02-4D00-93B8-4A29668783A5}" type="datetimeFigureOut">
              <a:rPr lang="en-US" smtClean="0"/>
              <a:t>2/20/2020</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DA76AB3-37C9-46FD-BA1E-EC53AC0DC819}"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887899"/>
      </p:ext>
    </p:extLst>
  </p:cSld>
  <p:clrMap bg1="dk1" tx1="lt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2.gi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Security</a:t>
            </a:r>
            <a:endParaRPr lang="en-US" dirty="0"/>
          </a:p>
        </p:txBody>
      </p:sp>
      <p:sp>
        <p:nvSpPr>
          <p:cNvPr id="3" name="Subtitle 2"/>
          <p:cNvSpPr>
            <a:spLocks noGrp="1"/>
          </p:cNvSpPr>
          <p:nvPr>
            <p:ph type="subTitle" idx="1"/>
          </p:nvPr>
        </p:nvSpPr>
        <p:spPr/>
        <p:txBody>
          <a:bodyPr/>
          <a:lstStyle/>
          <a:p>
            <a:r>
              <a:rPr lang="en-US" dirty="0" smtClean="0"/>
              <a:t>Challenges and Opportunities ahead</a:t>
            </a:r>
            <a:endParaRPr lang="en-US" dirty="0"/>
          </a:p>
        </p:txBody>
      </p:sp>
    </p:spTree>
    <p:extLst>
      <p:ext uri="{BB962C8B-B14F-4D97-AF65-F5344CB8AC3E}">
        <p14:creationId xmlns:p14="http://schemas.microsoft.com/office/powerpoint/2010/main" val="1778850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600" dirty="0" smtClean="0"/>
              <a:t>Economic Opportunity Institute</a:t>
            </a:r>
            <a:endParaRPr lang="en-US" sz="4600" dirty="0"/>
          </a:p>
        </p:txBody>
      </p:sp>
      <p:sp>
        <p:nvSpPr>
          <p:cNvPr id="3" name="Content Placeholder 2"/>
          <p:cNvSpPr>
            <a:spLocks noGrp="1"/>
          </p:cNvSpPr>
          <p:nvPr>
            <p:ph sz="half" idx="1"/>
          </p:nvPr>
        </p:nvSpPr>
        <p:spPr>
          <a:xfrm>
            <a:off x="822960" y="1845734"/>
            <a:ext cx="3610144" cy="4023360"/>
          </a:xfrm>
        </p:spPr>
        <p:txBody>
          <a:bodyPr anchor="t">
            <a:noAutofit/>
          </a:bodyPr>
          <a:lstStyle/>
          <a:p>
            <a:pPr marL="0" indent="0">
              <a:lnSpc>
                <a:spcPct val="110000"/>
              </a:lnSpc>
              <a:buNone/>
            </a:pPr>
            <a:r>
              <a:rPr lang="en-US" sz="2400" dirty="0" smtClean="0"/>
              <a:t>Independent, nonpartisan, </a:t>
            </a:r>
            <a:br>
              <a:rPr lang="en-US" sz="2400" dirty="0" smtClean="0"/>
            </a:br>
            <a:r>
              <a:rPr lang="en-US" sz="2400" dirty="0" smtClean="0"/>
              <a:t>non-profit organization.</a:t>
            </a:r>
          </a:p>
          <a:p>
            <a:pPr marL="0" indent="0">
              <a:lnSpc>
                <a:spcPct val="110000"/>
              </a:lnSpc>
              <a:buNone/>
            </a:pPr>
            <a:r>
              <a:rPr lang="en-US" sz="2400" dirty="0" smtClean="0"/>
              <a:t>Working to advance new public policies via research, education and advocacy.</a:t>
            </a:r>
          </a:p>
          <a:p>
            <a:pPr marL="0" indent="0">
              <a:lnSpc>
                <a:spcPct val="110000"/>
              </a:lnSpc>
              <a:buNone/>
            </a:pPr>
            <a:r>
              <a:rPr lang="en-US" sz="2400" dirty="0" smtClean="0"/>
              <a:t>Building an economy that works for everyone.</a:t>
            </a:r>
            <a:endParaRPr lang="en-US" sz="2400" dirty="0"/>
          </a:p>
        </p:txBody>
      </p:sp>
      <p:sp>
        <p:nvSpPr>
          <p:cNvPr id="4" name="Content Placeholder 3"/>
          <p:cNvSpPr>
            <a:spLocks noGrp="1"/>
          </p:cNvSpPr>
          <p:nvPr>
            <p:ph sz="half" idx="2"/>
          </p:nvPr>
        </p:nvSpPr>
        <p:spPr>
          <a:xfrm>
            <a:off x="4768770" y="1898764"/>
            <a:ext cx="3597990" cy="4023359"/>
          </a:xfrm>
        </p:spPr>
        <p:txBody>
          <a:bodyPr>
            <a:normAutofit fontScale="92500" lnSpcReduction="10000"/>
          </a:bodyPr>
          <a:lstStyle/>
          <a:p>
            <a:pPr marL="341313" indent="-341313">
              <a:buFont typeface="Wingdings" panose="05000000000000000000" pitchFamily="2" charset="2"/>
              <a:buChar char="§"/>
            </a:pPr>
            <a:r>
              <a:rPr lang="en-US" sz="2400" dirty="0" smtClean="0"/>
              <a:t>Minimum Wage</a:t>
            </a:r>
          </a:p>
          <a:p>
            <a:pPr marL="341313" indent="-341313">
              <a:buFont typeface="Wingdings" panose="05000000000000000000" pitchFamily="2" charset="2"/>
              <a:buChar char="§"/>
            </a:pPr>
            <a:r>
              <a:rPr lang="en-US" sz="2400" dirty="0" smtClean="0"/>
              <a:t>Paid Sick Days</a:t>
            </a:r>
          </a:p>
          <a:p>
            <a:pPr marL="341313" indent="-341313">
              <a:buFont typeface="Wingdings" panose="05000000000000000000" pitchFamily="2" charset="2"/>
              <a:buChar char="§"/>
            </a:pPr>
            <a:r>
              <a:rPr lang="en-US" sz="2400" dirty="0" smtClean="0"/>
              <a:t>Paid Family &amp; Medical Leave</a:t>
            </a:r>
          </a:p>
          <a:p>
            <a:pPr marL="341313" indent="-341313">
              <a:buFont typeface="Wingdings" panose="05000000000000000000" pitchFamily="2" charset="2"/>
              <a:buChar char="§"/>
            </a:pPr>
            <a:r>
              <a:rPr lang="en-US" sz="2400" dirty="0" smtClean="0"/>
              <a:t>Gender Pay Equity</a:t>
            </a:r>
          </a:p>
          <a:p>
            <a:pPr marL="341313" indent="-341313">
              <a:buFont typeface="Wingdings" panose="05000000000000000000" pitchFamily="2" charset="2"/>
              <a:buChar char="§"/>
            </a:pPr>
            <a:r>
              <a:rPr lang="en-US" sz="2400" dirty="0" smtClean="0"/>
              <a:t>Health Care</a:t>
            </a:r>
          </a:p>
          <a:p>
            <a:pPr marL="341313" indent="-341313">
              <a:buFont typeface="Wingdings" panose="05000000000000000000" pitchFamily="2" charset="2"/>
              <a:buChar char="§"/>
            </a:pPr>
            <a:r>
              <a:rPr lang="en-US" sz="2400" dirty="0" smtClean="0"/>
              <a:t>Retirement Security</a:t>
            </a:r>
          </a:p>
          <a:p>
            <a:pPr marL="341313" indent="-341313">
              <a:buFont typeface="Wingdings" panose="05000000000000000000" pitchFamily="2" charset="2"/>
              <a:buChar char="§"/>
            </a:pPr>
            <a:r>
              <a:rPr lang="en-US" sz="2400" dirty="0" smtClean="0"/>
              <a:t>Early Childhood Education</a:t>
            </a:r>
          </a:p>
          <a:p>
            <a:pPr marL="341313" indent="-341313">
              <a:buFont typeface="Wingdings" panose="05000000000000000000" pitchFamily="2" charset="2"/>
              <a:buChar char="§"/>
            </a:pPr>
            <a:r>
              <a:rPr lang="en-US" sz="2400" dirty="0" smtClean="0"/>
              <a:t>Higher Education</a:t>
            </a:r>
          </a:p>
          <a:p>
            <a:pPr marL="341313" indent="-341313">
              <a:buFont typeface="Wingdings" panose="05000000000000000000" pitchFamily="2" charset="2"/>
              <a:buChar char="§"/>
            </a:pPr>
            <a:r>
              <a:rPr lang="en-US" sz="2400" dirty="0" smtClean="0"/>
              <a:t>Progressive tax reform</a:t>
            </a:r>
            <a:endParaRPr lang="en-US" sz="2400" dirty="0"/>
          </a:p>
        </p:txBody>
      </p:sp>
    </p:spTree>
    <p:extLst>
      <p:ext uri="{BB962C8B-B14F-4D97-AF65-F5344CB8AC3E}">
        <p14:creationId xmlns:p14="http://schemas.microsoft.com/office/powerpoint/2010/main" val="3091502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fade">
                                      <p:cBhvr>
                                        <p:cTn id="23" dur="500"/>
                                        <p:tgtEl>
                                          <p:spTgt spid="4">
                                            <p:txEl>
                                              <p:pRg st="1" end="1"/>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500"/>
                                        <p:tgtEl>
                                          <p:spTgt spid="4">
                                            <p:txEl>
                                              <p:pRg st="3" end="3"/>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500"/>
                                        <p:tgtEl>
                                          <p:spTgt spid="4">
                                            <p:txEl>
                                              <p:pRg st="4" end="4"/>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500"/>
                                        <p:tgtEl>
                                          <p:spTgt spid="4">
                                            <p:txEl>
                                              <p:pRg st="5" end="5"/>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500"/>
                                        <p:tgtEl>
                                          <p:spTgt spid="4">
                                            <p:txEl>
                                              <p:pRg st="6" end="6"/>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500"/>
                                        <p:tgtEl>
                                          <p:spTgt spid="4">
                                            <p:txEl>
                                              <p:pRg st="7" end="7"/>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animEffect transition="in" filter="fade">
                                      <p:cBhvr>
                                        <p:cTn id="51"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Social Security: A Brief History</a:t>
            </a:r>
            <a:endParaRPr lang="en-US" dirty="0"/>
          </a:p>
        </p:txBody>
      </p:sp>
      <p:pic>
        <p:nvPicPr>
          <p:cNvPr id="5" name="Picture 4">
            <a:extLst>
              <a:ext uri="{FF2B5EF4-FFF2-40B4-BE49-F238E27FC236}">
                <a16:creationId xmlns:a16="http://schemas.microsoft.com/office/drawing/2014/main" id="{19365163-8135-D34F-B71B-87C1079F3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 y="2064066"/>
            <a:ext cx="7543800" cy="3464831"/>
          </a:xfrm>
          <a:prstGeom prst="rect">
            <a:avLst/>
          </a:prstGeom>
        </p:spPr>
      </p:pic>
    </p:spTree>
    <p:extLst>
      <p:ext uri="{BB962C8B-B14F-4D97-AF65-F5344CB8AC3E}">
        <p14:creationId xmlns:p14="http://schemas.microsoft.com/office/powerpoint/2010/main" val="27774450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Social Security and my family</a:t>
            </a:r>
            <a:endParaRPr lang="en-US" dirty="0"/>
          </a:p>
        </p:txBody>
      </p:sp>
      <p:pic>
        <p:nvPicPr>
          <p:cNvPr id="3" name="Picture 2">
            <a:extLst>
              <a:ext uri="{FF2B5EF4-FFF2-40B4-BE49-F238E27FC236}">
                <a16:creationId xmlns:a16="http://schemas.microsoft.com/office/drawing/2014/main" id="{9A39FC30-59D0-594D-BB47-11E0EDD409D8}"/>
              </a:ext>
            </a:extLst>
          </p:cNvPr>
          <p:cNvPicPr>
            <a:picLocks noChangeAspect="1"/>
          </p:cNvPicPr>
          <p:nvPr/>
        </p:nvPicPr>
        <p:blipFill rotWithShape="1">
          <a:blip r:embed="rId3">
            <a:extLst>
              <a:ext uri="{28A0092B-C50C-407E-A947-70E740481C1C}">
                <a14:useLocalDpi xmlns:a14="http://schemas.microsoft.com/office/drawing/2010/main" val="0"/>
              </a:ext>
            </a:extLst>
          </a:blip>
          <a:srcRect l="30239" t="1385" r="25033" b="3897"/>
          <a:stretch/>
        </p:blipFill>
        <p:spPr>
          <a:xfrm>
            <a:off x="822960" y="1976625"/>
            <a:ext cx="2546431" cy="4044163"/>
          </a:xfrm>
          <a:prstGeom prst="rect">
            <a:avLst/>
          </a:prstGeom>
        </p:spPr>
      </p:pic>
      <p:pic>
        <p:nvPicPr>
          <p:cNvPr id="6" name="Picture 5">
            <a:extLst>
              <a:ext uri="{FF2B5EF4-FFF2-40B4-BE49-F238E27FC236}">
                <a16:creationId xmlns:a16="http://schemas.microsoft.com/office/drawing/2014/main" id="{6239FEEB-5C08-C848-9E7C-B49632B1C8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948" t="20447" r="10996" b="16984"/>
          <a:stretch/>
        </p:blipFill>
        <p:spPr>
          <a:xfrm rot="5400000">
            <a:off x="2569778" y="2768455"/>
            <a:ext cx="4050164" cy="2466504"/>
          </a:xfrm>
          <a:prstGeom prst="rect">
            <a:avLst/>
          </a:prstGeom>
        </p:spPr>
      </p:pic>
      <p:pic>
        <p:nvPicPr>
          <p:cNvPr id="8" name="Picture 7">
            <a:extLst>
              <a:ext uri="{FF2B5EF4-FFF2-40B4-BE49-F238E27FC236}">
                <a16:creationId xmlns:a16="http://schemas.microsoft.com/office/drawing/2014/main" id="{1D7B9432-28E5-C043-B0E2-3EC7C426C1E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4504" t="11602" r="16744" b="9437"/>
          <a:stretch/>
        </p:blipFill>
        <p:spPr>
          <a:xfrm>
            <a:off x="5828112" y="1990499"/>
            <a:ext cx="2637292" cy="4030289"/>
          </a:xfrm>
          <a:prstGeom prst="rect">
            <a:avLst/>
          </a:prstGeom>
        </p:spPr>
      </p:pic>
    </p:spTree>
    <p:extLst>
      <p:ext uri="{BB962C8B-B14F-4D97-AF65-F5344CB8AC3E}">
        <p14:creationId xmlns:p14="http://schemas.microsoft.com/office/powerpoint/2010/main" val="3992459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Life before Social Security</a:t>
            </a:r>
            <a:endParaRPr lang="en-US" dirty="0"/>
          </a:p>
        </p:txBody>
      </p:sp>
      <p:sp>
        <p:nvSpPr>
          <p:cNvPr id="14" name="Content Placeholder 13">
            <a:extLst>
              <a:ext uri="{FF2B5EF4-FFF2-40B4-BE49-F238E27FC236}">
                <a16:creationId xmlns:a16="http://schemas.microsoft.com/office/drawing/2014/main" id="{51372496-B553-F14D-9C3C-06B8BA70CBE1}"/>
              </a:ext>
            </a:extLst>
          </p:cNvPr>
          <p:cNvSpPr>
            <a:spLocks noGrp="1"/>
          </p:cNvSpPr>
          <p:nvPr>
            <p:ph sz="half" idx="1"/>
          </p:nvPr>
        </p:nvSpPr>
        <p:spPr/>
        <p:txBody>
          <a:bodyPr>
            <a:noAutofit/>
          </a:bodyPr>
          <a:lstStyle/>
          <a:p>
            <a:r>
              <a:rPr lang="en-US" sz="2400" dirty="0" smtClean="0">
                <a:ea typeface="Segoe UI" pitchFamily="34" charset="0"/>
                <a:cs typeface="Segoe UI" pitchFamily="34" charset="0"/>
              </a:rPr>
              <a:t>Most people </a:t>
            </a:r>
            <a:r>
              <a:rPr lang="en-US" sz="2400" dirty="0" smtClean="0">
                <a:ea typeface="Segoe UI" pitchFamily="34" charset="0"/>
                <a:cs typeface="Segoe UI" pitchFamily="34" charset="0"/>
              </a:rPr>
              <a:t>worked </a:t>
            </a:r>
            <a:r>
              <a:rPr lang="en-US" sz="2400" dirty="0" smtClean="0">
                <a:ea typeface="Segoe UI" pitchFamily="34" charset="0"/>
                <a:cs typeface="Segoe UI" pitchFamily="34" charset="0"/>
              </a:rPr>
              <a:t>until they </a:t>
            </a:r>
            <a:r>
              <a:rPr lang="en-US" sz="2400" dirty="0" smtClean="0">
                <a:ea typeface="Segoe UI" pitchFamily="34" charset="0"/>
                <a:cs typeface="Segoe UI" pitchFamily="34" charset="0"/>
              </a:rPr>
              <a:t>were no longer able. Family might care for them, they might have to beg, or hope for private charity.</a:t>
            </a:r>
          </a:p>
          <a:p>
            <a:r>
              <a:rPr lang="en-US" sz="2400" dirty="0" smtClean="0">
                <a:ea typeface="Segoe UI" pitchFamily="34" charset="0"/>
                <a:cs typeface="Segoe UI" pitchFamily="34" charset="0"/>
              </a:rPr>
              <a:t>Colonial-era “Poor </a:t>
            </a:r>
            <a:r>
              <a:rPr lang="en-US" sz="2400" dirty="0" smtClean="0">
                <a:ea typeface="Segoe UI" pitchFamily="34" charset="0"/>
                <a:cs typeface="Segoe UI" pitchFamily="34" charset="0"/>
              </a:rPr>
              <a:t>Laws”</a:t>
            </a:r>
          </a:p>
          <a:p>
            <a:r>
              <a:rPr lang="en-US" sz="2400" dirty="0" smtClean="0">
                <a:ea typeface="Segoe UI" pitchFamily="34" charset="0"/>
                <a:cs typeface="Segoe UI" pitchFamily="34" charset="0"/>
              </a:rPr>
              <a:t>18</a:t>
            </a:r>
            <a:r>
              <a:rPr lang="en-US" sz="2400" baseline="30000" dirty="0" smtClean="0">
                <a:ea typeface="Segoe UI" pitchFamily="34" charset="0"/>
                <a:cs typeface="Segoe UI" pitchFamily="34" charset="0"/>
              </a:rPr>
              <a:t>th</a:t>
            </a:r>
            <a:r>
              <a:rPr lang="en-US" sz="2400" dirty="0" smtClean="0">
                <a:ea typeface="Segoe UI" pitchFamily="34" charset="0"/>
                <a:cs typeface="Segoe UI" pitchFamily="34" charset="0"/>
              </a:rPr>
              <a:t> and 19</a:t>
            </a:r>
            <a:r>
              <a:rPr lang="en-US" sz="2400" baseline="30000" dirty="0" smtClean="0">
                <a:ea typeface="Segoe UI" pitchFamily="34" charset="0"/>
                <a:cs typeface="Segoe UI" pitchFamily="34" charset="0"/>
              </a:rPr>
              <a:t>th</a:t>
            </a:r>
            <a:r>
              <a:rPr lang="en-US" sz="2400" dirty="0" smtClean="0">
                <a:ea typeface="Segoe UI" pitchFamily="34" charset="0"/>
                <a:cs typeface="Segoe UI" pitchFamily="34" charset="0"/>
              </a:rPr>
              <a:t> century: Almshouse or poorhouse</a:t>
            </a:r>
          </a:p>
          <a:p>
            <a:r>
              <a:rPr lang="en-US" sz="2400" dirty="0" smtClean="0">
                <a:ea typeface="Segoe UI" pitchFamily="34" charset="0"/>
                <a:cs typeface="Segoe UI" pitchFamily="34" charset="0"/>
              </a:rPr>
              <a:t>Civil </a:t>
            </a:r>
            <a:r>
              <a:rPr lang="en-US" sz="2400" dirty="0" smtClean="0">
                <a:ea typeface="Segoe UI" pitchFamily="34" charset="0"/>
                <a:cs typeface="Segoe UI" pitchFamily="34" charset="0"/>
              </a:rPr>
              <a:t>War Pension Program</a:t>
            </a:r>
          </a:p>
          <a:p>
            <a:r>
              <a:rPr lang="en-US" sz="2400" dirty="0" smtClean="0">
                <a:ea typeface="Segoe UI" pitchFamily="34" charset="0"/>
                <a:cs typeface="Segoe UI" pitchFamily="34" charset="0"/>
              </a:rPr>
              <a:t>Company </a:t>
            </a:r>
            <a:r>
              <a:rPr lang="en-US" sz="2400" dirty="0" smtClean="0">
                <a:ea typeface="Segoe UI" pitchFamily="34" charset="0"/>
                <a:cs typeface="Segoe UI" pitchFamily="34" charset="0"/>
              </a:rPr>
              <a:t>pensions</a:t>
            </a:r>
            <a:endParaRPr lang="en-US" sz="2400" dirty="0" smtClean="0">
              <a:ea typeface="Segoe UI" pitchFamily="34" charset="0"/>
              <a:cs typeface="Segoe UI" pitchFamily="34" charset="0"/>
            </a:endParaRPr>
          </a:p>
        </p:txBody>
      </p:sp>
      <p:pic>
        <p:nvPicPr>
          <p:cNvPr id="18" name="Picture 17">
            <a:extLst>
              <a:ext uri="{FF2B5EF4-FFF2-40B4-BE49-F238E27FC236}">
                <a16:creationId xmlns:a16="http://schemas.microsoft.com/office/drawing/2014/main" id="{AF9655C1-E844-5B4A-951D-3839DE4B2FAD}"/>
              </a:ext>
            </a:extLst>
          </p:cNvPr>
          <p:cNvPicPr>
            <a:picLocks noChangeAspect="1"/>
          </p:cNvPicPr>
          <p:nvPr/>
        </p:nvPicPr>
        <p:blipFill rotWithShape="1">
          <a:blip r:embed="rId3">
            <a:extLst>
              <a:ext uri="{28A0092B-C50C-407E-A947-70E740481C1C}">
                <a14:useLocalDpi xmlns:a14="http://schemas.microsoft.com/office/drawing/2010/main" val="0"/>
              </a:ext>
            </a:extLst>
          </a:blip>
          <a:srcRect l="218" t="263" r="1714"/>
          <a:stretch/>
        </p:blipFill>
        <p:spPr>
          <a:xfrm>
            <a:off x="4936536" y="2422091"/>
            <a:ext cx="3430224" cy="2870645"/>
          </a:xfrm>
          <a:prstGeom prst="rect">
            <a:avLst/>
          </a:prstGeom>
        </p:spPr>
      </p:pic>
    </p:spTree>
    <p:extLst>
      <p:ext uri="{BB962C8B-B14F-4D97-AF65-F5344CB8AC3E}">
        <p14:creationId xmlns:p14="http://schemas.microsoft.com/office/powerpoint/2010/main" val="1121359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Effect transition="in" filter="fade">
                                      <p:cBhvr>
                                        <p:cTn id="25" dur="500"/>
                                        <p:tgtEl>
                                          <p:spTgt spid="1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xEl>
                                              <p:pRg st="4" end="4"/>
                                            </p:txEl>
                                          </p:spTgt>
                                        </p:tgtEl>
                                        <p:attrNameLst>
                                          <p:attrName>style.visibility</p:attrName>
                                        </p:attrNameLst>
                                      </p:cBhvr>
                                      <p:to>
                                        <p:strVal val="visible"/>
                                      </p:to>
                                    </p:set>
                                    <p:animEffect transition="in" filter="fade">
                                      <p:cBhvr>
                                        <p:cTn id="30"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Calls for change</a:t>
            </a:r>
            <a:endParaRPr lang="en-US" dirty="0"/>
          </a:p>
        </p:txBody>
      </p:sp>
      <p:sp>
        <p:nvSpPr>
          <p:cNvPr id="14" name="Content Placeholder 13">
            <a:extLst>
              <a:ext uri="{FF2B5EF4-FFF2-40B4-BE49-F238E27FC236}">
                <a16:creationId xmlns:a16="http://schemas.microsoft.com/office/drawing/2014/main" id="{51372496-B553-F14D-9C3C-06B8BA70CBE1}"/>
              </a:ext>
            </a:extLst>
          </p:cNvPr>
          <p:cNvSpPr>
            <a:spLocks noGrp="1"/>
          </p:cNvSpPr>
          <p:nvPr>
            <p:ph sz="half" idx="1"/>
          </p:nvPr>
        </p:nvSpPr>
        <p:spPr/>
        <p:txBody>
          <a:bodyPr>
            <a:noAutofit/>
          </a:bodyPr>
          <a:lstStyle/>
          <a:p>
            <a:r>
              <a:rPr lang="en-US" sz="2400" dirty="0" smtClean="0">
                <a:ea typeface="Segoe UI" pitchFamily="34" charset="0"/>
                <a:cs typeface="Segoe UI" pitchFamily="34" charset="0"/>
              </a:rPr>
              <a:t>Thomas Paine: Agrarian Justice</a:t>
            </a:r>
          </a:p>
          <a:p>
            <a:r>
              <a:rPr lang="en-US" sz="2400" dirty="0" smtClean="0">
                <a:ea typeface="Segoe UI" pitchFamily="34" charset="0"/>
                <a:cs typeface="Segoe UI" pitchFamily="34" charset="0"/>
              </a:rPr>
              <a:t>Economic depressions (1840s, 1890s, 1930s) and work, health, family change</a:t>
            </a:r>
          </a:p>
          <a:p>
            <a:r>
              <a:rPr lang="en-US" sz="2400" dirty="0" smtClean="0">
                <a:ea typeface="Segoe UI" pitchFamily="34" charset="0"/>
                <a:cs typeface="Segoe UI" pitchFamily="34" charset="0"/>
              </a:rPr>
              <a:t>Protests and plans: </a:t>
            </a:r>
            <a:br>
              <a:rPr lang="en-US" sz="2400" dirty="0" smtClean="0">
                <a:ea typeface="Segoe UI" pitchFamily="34" charset="0"/>
                <a:cs typeface="Segoe UI" pitchFamily="34" charset="0"/>
              </a:rPr>
            </a:br>
            <a:r>
              <a:rPr lang="en-US" sz="2400" dirty="0" smtClean="0">
                <a:ea typeface="Segoe UI" pitchFamily="34" charset="0"/>
                <a:cs typeface="Segoe UI" pitchFamily="34" charset="0"/>
              </a:rPr>
              <a:t>- Coxey’s March</a:t>
            </a:r>
            <a:br>
              <a:rPr lang="en-US" sz="2400" dirty="0" smtClean="0">
                <a:ea typeface="Segoe UI" pitchFamily="34" charset="0"/>
                <a:cs typeface="Segoe UI" pitchFamily="34" charset="0"/>
              </a:rPr>
            </a:br>
            <a:r>
              <a:rPr lang="en-US" sz="2400" dirty="0" smtClean="0">
                <a:ea typeface="Segoe UI" pitchFamily="34" charset="0"/>
                <a:cs typeface="Segoe UI" pitchFamily="34" charset="0"/>
              </a:rPr>
              <a:t>- T. Roosevelt</a:t>
            </a:r>
            <a:br>
              <a:rPr lang="en-US" sz="2400" dirty="0" smtClean="0">
                <a:ea typeface="Segoe UI" pitchFamily="34" charset="0"/>
                <a:cs typeface="Segoe UI" pitchFamily="34" charset="0"/>
              </a:rPr>
            </a:br>
            <a:r>
              <a:rPr lang="en-US" sz="2400" dirty="0" smtClean="0">
                <a:ea typeface="Segoe UI" pitchFamily="34" charset="0"/>
                <a:cs typeface="Segoe UI" pitchFamily="34" charset="0"/>
              </a:rPr>
              <a:t>- Share Our Wealth</a:t>
            </a:r>
            <a:br>
              <a:rPr lang="en-US" sz="2400" dirty="0" smtClean="0">
                <a:ea typeface="Segoe UI" pitchFamily="34" charset="0"/>
                <a:cs typeface="Segoe UI" pitchFamily="34" charset="0"/>
              </a:rPr>
            </a:br>
            <a:r>
              <a:rPr lang="en-US" sz="2400" dirty="0" smtClean="0">
                <a:ea typeface="Segoe UI" pitchFamily="34" charset="0"/>
                <a:cs typeface="Segoe UI" pitchFamily="34" charset="0"/>
              </a:rPr>
              <a:t>- Townsend Plan</a:t>
            </a:r>
          </a:p>
          <a:p>
            <a:r>
              <a:rPr lang="en-US" sz="2400" dirty="0" smtClean="0">
                <a:ea typeface="Segoe UI" pitchFamily="34" charset="0"/>
                <a:cs typeface="Segoe UI" pitchFamily="34" charset="0"/>
              </a:rPr>
              <a:t>State Old-Age Pensions</a:t>
            </a:r>
            <a:endParaRPr lang="en-US" sz="2400" dirty="0" smtClean="0">
              <a:ea typeface="Segoe UI" pitchFamily="34" charset="0"/>
              <a:cs typeface="Segoe UI" pitchFamily="34" charset="0"/>
            </a:endParaRPr>
          </a:p>
        </p:txBody>
      </p:sp>
      <p:pic>
        <p:nvPicPr>
          <p:cNvPr id="18" name="Picture 17">
            <a:extLst>
              <a:ext uri="{FF2B5EF4-FFF2-40B4-BE49-F238E27FC236}">
                <a16:creationId xmlns:a16="http://schemas.microsoft.com/office/drawing/2014/main" id="{AF9655C1-E844-5B4A-951D-3839DE4B2F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5077" y="2439181"/>
            <a:ext cx="3641683" cy="2836466"/>
          </a:xfrm>
          <a:prstGeom prst="rect">
            <a:avLst/>
          </a:prstGeom>
        </p:spPr>
      </p:pic>
    </p:spTree>
    <p:extLst>
      <p:ext uri="{BB962C8B-B14F-4D97-AF65-F5344CB8AC3E}">
        <p14:creationId xmlns:p14="http://schemas.microsoft.com/office/powerpoint/2010/main" val="20492352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Effect transition="in" filter="fade">
                                      <p:cBhvr>
                                        <p:cTn id="25"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Social </a:t>
            </a:r>
            <a:r>
              <a:rPr lang="en-US" dirty="0" smtClean="0"/>
              <a:t>Security: </a:t>
            </a:r>
            <a:r>
              <a:rPr lang="en-US" dirty="0"/>
              <a:t>B</a:t>
            </a:r>
            <a:r>
              <a:rPr lang="en-US" dirty="0" smtClean="0"/>
              <a:t>irth </a:t>
            </a:r>
            <a:r>
              <a:rPr lang="en-US" dirty="0" smtClean="0"/>
              <a:t>&amp; growth</a:t>
            </a:r>
            <a:endParaRPr lang="en-US" dirty="0"/>
          </a:p>
        </p:txBody>
      </p:sp>
      <p:sp>
        <p:nvSpPr>
          <p:cNvPr id="14" name="Content Placeholder 13">
            <a:extLst>
              <a:ext uri="{FF2B5EF4-FFF2-40B4-BE49-F238E27FC236}">
                <a16:creationId xmlns:a16="http://schemas.microsoft.com/office/drawing/2014/main" id="{51372496-B553-F14D-9C3C-06B8BA70CBE1}"/>
              </a:ext>
            </a:extLst>
          </p:cNvPr>
          <p:cNvSpPr>
            <a:spLocks noGrp="1"/>
          </p:cNvSpPr>
          <p:nvPr>
            <p:ph sz="half" idx="1"/>
          </p:nvPr>
        </p:nvSpPr>
        <p:spPr>
          <a:xfrm>
            <a:off x="822960" y="1845734"/>
            <a:ext cx="3703320" cy="4314434"/>
          </a:xfrm>
        </p:spPr>
        <p:txBody>
          <a:bodyPr>
            <a:normAutofit fontScale="92500" lnSpcReduction="10000"/>
          </a:bodyPr>
          <a:lstStyle/>
          <a:p>
            <a:r>
              <a:rPr lang="en-US" sz="2400" dirty="0" smtClean="0">
                <a:ea typeface="Segoe UI" pitchFamily="34" charset="0"/>
                <a:cs typeface="Segoe UI" pitchFamily="34" charset="0"/>
              </a:rPr>
              <a:t>1935: State grants, federal old-age benefits for workers</a:t>
            </a:r>
          </a:p>
          <a:p>
            <a:r>
              <a:rPr lang="en-US" sz="2400" dirty="0" smtClean="0">
                <a:ea typeface="Segoe UI" pitchFamily="34" charset="0"/>
                <a:cs typeface="Segoe UI" pitchFamily="34" charset="0"/>
              </a:rPr>
              <a:t>1939: Added dependents and survivors benefits</a:t>
            </a:r>
          </a:p>
          <a:p>
            <a:r>
              <a:rPr lang="en-US" sz="2400" dirty="0" smtClean="0">
                <a:ea typeface="Segoe UI" pitchFamily="34" charset="0"/>
                <a:cs typeface="Segoe UI" pitchFamily="34" charset="0"/>
              </a:rPr>
              <a:t>1950s: Benefits increased, added disability insurance</a:t>
            </a:r>
          </a:p>
          <a:p>
            <a:r>
              <a:rPr lang="en-US" sz="2400" dirty="0" smtClean="0">
                <a:ea typeface="Segoe UI" pitchFamily="34" charset="0"/>
                <a:cs typeface="Segoe UI" pitchFamily="34" charset="0"/>
              </a:rPr>
              <a:t>1960s: Eligibility age lowered, Medicare created</a:t>
            </a:r>
          </a:p>
          <a:p>
            <a:r>
              <a:rPr lang="en-US" sz="2400" dirty="0" smtClean="0">
                <a:ea typeface="Segoe UI" pitchFamily="34" charset="0"/>
                <a:cs typeface="Segoe UI" pitchFamily="34" charset="0"/>
              </a:rPr>
              <a:t>1970s: Automatic COLA, Supp. Security Income (SSI)</a:t>
            </a:r>
          </a:p>
          <a:p>
            <a:r>
              <a:rPr lang="en-US" sz="2400" dirty="0" smtClean="0">
                <a:ea typeface="Segoe UI" pitchFamily="34" charset="0"/>
                <a:cs typeface="Segoe UI" pitchFamily="34" charset="0"/>
              </a:rPr>
              <a:t>1983: Payroll tax, Trust Fund, increase age for full benefits</a:t>
            </a:r>
            <a:endParaRPr lang="en-US" sz="2400" dirty="0" smtClean="0">
              <a:ea typeface="Segoe UI" pitchFamily="34" charset="0"/>
              <a:cs typeface="Segoe UI" pitchFamily="34" charset="0"/>
            </a:endParaRPr>
          </a:p>
        </p:txBody>
      </p:sp>
      <p:pic>
        <p:nvPicPr>
          <p:cNvPr id="18" name="Picture 17">
            <a:extLst>
              <a:ext uri="{FF2B5EF4-FFF2-40B4-BE49-F238E27FC236}">
                <a16:creationId xmlns:a16="http://schemas.microsoft.com/office/drawing/2014/main" id="{AF9655C1-E844-5B4A-951D-3839DE4B2F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9648" y="2584718"/>
            <a:ext cx="3617112" cy="2836466"/>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8483" y="2577754"/>
            <a:ext cx="3608277" cy="2843430"/>
          </a:xfrm>
          <a:prstGeom prst="rect">
            <a:avLst/>
          </a:prstGeom>
        </p:spPr>
      </p:pic>
    </p:spTree>
    <p:extLst>
      <p:ext uri="{BB962C8B-B14F-4D97-AF65-F5344CB8AC3E}">
        <p14:creationId xmlns:p14="http://schemas.microsoft.com/office/powerpoint/2010/main" val="31136006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fade">
                                      <p:cBhvr>
                                        <p:cTn id="18" dur="500"/>
                                        <p:tgtEl>
                                          <p:spTgt spid="1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xEl>
                                              <p:pRg st="1" end="1"/>
                                            </p:txEl>
                                          </p:spTgt>
                                        </p:tgtEl>
                                        <p:attrNameLst>
                                          <p:attrName>style.visibility</p:attrName>
                                        </p:attrNameLst>
                                      </p:cBhvr>
                                      <p:to>
                                        <p:strVal val="visible"/>
                                      </p:to>
                                    </p:set>
                                    <p:animEffect transition="in" filter="fade">
                                      <p:cBhvr>
                                        <p:cTn id="23" dur="500"/>
                                        <p:tgtEl>
                                          <p:spTgt spid="1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Effect transition="in" filter="fade">
                                      <p:cBhvr>
                                        <p:cTn id="28" dur="500"/>
                                        <p:tgtEl>
                                          <p:spTgt spid="1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xEl>
                                              <p:pRg st="3" end="3"/>
                                            </p:txEl>
                                          </p:spTgt>
                                        </p:tgtEl>
                                        <p:attrNameLst>
                                          <p:attrName>style.visibility</p:attrName>
                                        </p:attrNameLst>
                                      </p:cBhvr>
                                      <p:to>
                                        <p:strVal val="visible"/>
                                      </p:to>
                                    </p:set>
                                    <p:animEffect transition="in" filter="fade">
                                      <p:cBhvr>
                                        <p:cTn id="33" dur="500"/>
                                        <p:tgtEl>
                                          <p:spTgt spid="14">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xEl>
                                              <p:pRg st="4" end="4"/>
                                            </p:txEl>
                                          </p:spTgt>
                                        </p:tgtEl>
                                        <p:attrNameLst>
                                          <p:attrName>style.visibility</p:attrName>
                                        </p:attrNameLst>
                                      </p:cBhvr>
                                      <p:to>
                                        <p:strVal val="visible"/>
                                      </p:to>
                                    </p:set>
                                    <p:animEffect transition="in" filter="fade">
                                      <p:cBhvr>
                                        <p:cTn id="38" dur="500"/>
                                        <p:tgtEl>
                                          <p:spTgt spid="1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xEl>
                                              <p:pRg st="5" end="5"/>
                                            </p:txEl>
                                          </p:spTgt>
                                        </p:tgtEl>
                                        <p:attrNameLst>
                                          <p:attrName>style.visibility</p:attrName>
                                        </p:attrNameLst>
                                      </p:cBhvr>
                                      <p:to>
                                        <p:strVal val="visible"/>
                                      </p:to>
                                    </p:set>
                                    <p:animEffect transition="in" filter="fade">
                                      <p:cBhvr>
                                        <p:cTn id="43"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Security today</a:t>
            </a:r>
            <a:endParaRPr lang="en-US" dirty="0"/>
          </a:p>
        </p:txBody>
      </p:sp>
      <p:sp>
        <p:nvSpPr>
          <p:cNvPr id="3" name="Content Placeholder 2"/>
          <p:cNvSpPr>
            <a:spLocks noGrp="1"/>
          </p:cNvSpPr>
          <p:nvPr>
            <p:ph idx="1"/>
          </p:nvPr>
        </p:nvSpPr>
        <p:spPr/>
        <p:txBody>
          <a:bodyPr>
            <a:normAutofit/>
          </a:bodyPr>
          <a:lstStyle/>
          <a:p>
            <a:r>
              <a:rPr lang="en-US" sz="3200" b="1" dirty="0" smtClean="0"/>
              <a:t>Retired workers: </a:t>
            </a:r>
            <a:r>
              <a:rPr lang="en-US" sz="3200" dirty="0" smtClean="0"/>
              <a:t>Age 62+ with at least 10 years work (including noncitizens). For most workers, full benefits at age 67.</a:t>
            </a:r>
          </a:p>
          <a:p>
            <a:r>
              <a:rPr lang="en-US" sz="3200" b="1" dirty="0" smtClean="0"/>
              <a:t>Disabled workers: </a:t>
            </a:r>
            <a:r>
              <a:rPr lang="en-US" sz="3200" dirty="0" smtClean="0"/>
              <a:t>With 18 months work (depending on age).</a:t>
            </a:r>
          </a:p>
          <a:p>
            <a:r>
              <a:rPr lang="en-US" sz="3200" b="1" dirty="0" smtClean="0"/>
              <a:t>Dependents: </a:t>
            </a:r>
            <a:r>
              <a:rPr lang="en-US" sz="3200" dirty="0" smtClean="0"/>
              <a:t>Children, adult disabled children, spouse, elderly parents.</a:t>
            </a:r>
            <a:endParaRPr lang="en-US" sz="3200" dirty="0"/>
          </a:p>
        </p:txBody>
      </p:sp>
    </p:spTree>
    <p:extLst>
      <p:ext uri="{BB962C8B-B14F-4D97-AF65-F5344CB8AC3E}">
        <p14:creationId xmlns:p14="http://schemas.microsoft.com/office/powerpoint/2010/main" val="428086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 </a:t>
            </a:r>
            <a:r>
              <a:rPr lang="en-US" dirty="0" smtClean="0"/>
              <a:t>in 3 U.S. </a:t>
            </a:r>
            <a:r>
              <a:rPr lang="en-US" dirty="0" smtClean="0"/>
              <a:t>households benefit</a:t>
            </a:r>
            <a:endParaRPr lang="en-US" dirty="0"/>
          </a:p>
        </p:txBody>
      </p:sp>
      <mc:AlternateContent xmlns:mc="http://schemas.openxmlformats.org/markup-compatibility/2006" xmlns:cx1="http://schemas.microsoft.com/office/drawing/2015/9/8/chartex">
        <mc:Choice Requires="cx1">
          <p:graphicFrame>
            <p:nvGraphicFramePr>
              <p:cNvPr id="8" name="Content Placeholder 7">
                <a:extLst>
                  <a:ext uri="{FF2B5EF4-FFF2-40B4-BE49-F238E27FC236}">
                    <a16:creationId xmlns:a16="http://schemas.microsoft.com/office/drawing/2014/main" id="{F63E04CF-33ED-B24A-821D-90A5780A29EB}"/>
                  </a:ext>
                </a:extLst>
              </p:cNvPr>
              <p:cNvGraphicFramePr>
                <a:graphicFrameLocks noGrp="1"/>
              </p:cNvGraphicFramePr>
              <p:nvPr>
                <p:ph idx="1"/>
                <p:extLst>
                  <p:ext uri="{D42A27DB-BD31-4B8C-83A1-F6EECF244321}">
                    <p14:modId xmlns:p14="http://schemas.microsoft.com/office/powerpoint/2010/main" val="529912878"/>
                  </p:ext>
                </p:extLst>
              </p:nvPr>
            </p:nvGraphicFramePr>
            <p:xfrm>
              <a:off x="822325" y="2313881"/>
              <a:ext cx="7543800" cy="3555107"/>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8" name="Content Placeholder 7">
                <a:extLst>
                  <a:ext uri="{FF2B5EF4-FFF2-40B4-BE49-F238E27FC236}">
                    <a16:creationId xmlns:a16="http://schemas.microsoft.com/office/drawing/2014/main" id="{F63E04CF-33ED-B24A-821D-90A5780A29EB}"/>
                  </a:ext>
                </a:extLst>
              </p:cNvPr>
              <p:cNvPicPr>
                <a:picLocks noGrp="1" noRot="1" noChangeAspect="1" noMove="1" noResize="1" noEditPoints="1" noAdjustHandles="1" noChangeArrowheads="1" noChangeShapeType="1"/>
              </p:cNvPicPr>
              <p:nvPr/>
            </p:nvPicPr>
            <p:blipFill>
              <a:blip r:embed="rId4"/>
              <a:stretch>
                <a:fillRect/>
              </a:stretch>
            </p:blipFill>
            <p:spPr>
              <a:xfrm>
                <a:off x="822325" y="2313881"/>
                <a:ext cx="7543800" cy="3555107"/>
              </a:xfrm>
              <a:prstGeom prst="rect">
                <a:avLst/>
              </a:prstGeom>
            </p:spPr>
          </p:pic>
        </mc:Fallback>
      </mc:AlternateContent>
      <p:sp>
        <p:nvSpPr>
          <p:cNvPr id="9" name="TextBox 8">
            <a:extLst>
              <a:ext uri="{FF2B5EF4-FFF2-40B4-BE49-F238E27FC236}">
                <a16:creationId xmlns:a16="http://schemas.microsoft.com/office/drawing/2014/main" id="{BBC6B879-9D65-E54C-B18E-F151A5D1089D}"/>
              </a:ext>
            </a:extLst>
          </p:cNvPr>
          <p:cNvSpPr txBox="1"/>
          <p:nvPr/>
        </p:nvSpPr>
        <p:spPr>
          <a:xfrm>
            <a:off x="822325" y="1852216"/>
            <a:ext cx="5865078" cy="461665"/>
          </a:xfrm>
          <a:prstGeom prst="rect">
            <a:avLst/>
          </a:prstGeom>
          <a:noFill/>
        </p:spPr>
        <p:txBody>
          <a:bodyPr wrap="square" rtlCol="0">
            <a:spAutoFit/>
          </a:bodyPr>
          <a:lstStyle/>
          <a:p>
            <a:r>
              <a:rPr lang="en-US" sz="2400" b="1" dirty="0" smtClean="0"/>
              <a:t>62.9 million beneficiaries nationwide (2018):</a:t>
            </a:r>
            <a:endParaRPr lang="en-US" sz="2400" b="1" dirty="0"/>
          </a:p>
        </p:txBody>
      </p:sp>
    </p:spTree>
    <p:extLst>
      <p:ext uri="{BB962C8B-B14F-4D97-AF65-F5344CB8AC3E}">
        <p14:creationId xmlns:p14="http://schemas.microsoft.com/office/powerpoint/2010/main" val="2542595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Best poverty-fighter, bar none</a:t>
            </a:r>
            <a:endParaRPr lang="en-US" dirty="0"/>
          </a:p>
        </p:txBody>
      </p:sp>
      <p:graphicFrame>
        <p:nvGraphicFramePr>
          <p:cNvPr id="9" name="Content Placeholder 8">
            <a:extLst>
              <a:ext uri="{FF2B5EF4-FFF2-40B4-BE49-F238E27FC236}">
                <a16:creationId xmlns:a16="http://schemas.microsoft.com/office/drawing/2014/main" id="{9774070D-CCFC-2A45-A369-ABA1F56DBAF6}"/>
              </a:ext>
            </a:extLst>
          </p:cNvPr>
          <p:cNvGraphicFramePr>
            <a:graphicFrameLocks noGrp="1"/>
          </p:cNvGraphicFramePr>
          <p:nvPr>
            <p:ph sz="half" idx="1"/>
            <p:extLst>
              <p:ext uri="{D42A27DB-BD31-4B8C-83A1-F6EECF244321}">
                <p14:modId xmlns:p14="http://schemas.microsoft.com/office/powerpoint/2010/main" val="2437948564"/>
              </p:ext>
            </p:extLst>
          </p:nvPr>
        </p:nvGraphicFramePr>
        <p:xfrm>
          <a:off x="822325" y="1846263"/>
          <a:ext cx="3703638" cy="43981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ontent Placeholder 12">
            <a:extLst>
              <a:ext uri="{FF2B5EF4-FFF2-40B4-BE49-F238E27FC236}">
                <a16:creationId xmlns:a16="http://schemas.microsoft.com/office/drawing/2014/main" id="{F98426C3-1E42-CE40-8E3E-8A0F81251DF1}"/>
              </a:ext>
            </a:extLst>
          </p:cNvPr>
          <p:cNvGraphicFramePr>
            <a:graphicFrameLocks noGrp="1"/>
          </p:cNvGraphicFramePr>
          <p:nvPr>
            <p:ph sz="half" idx="2"/>
            <p:extLst>
              <p:ext uri="{D42A27DB-BD31-4B8C-83A1-F6EECF244321}">
                <p14:modId xmlns:p14="http://schemas.microsoft.com/office/powerpoint/2010/main" val="3900060307"/>
              </p:ext>
            </p:extLst>
          </p:nvPr>
        </p:nvGraphicFramePr>
        <p:xfrm>
          <a:off x="4664075" y="1846263"/>
          <a:ext cx="3702050" cy="43981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012629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3"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Supports families &amp; economy</a:t>
            </a:r>
            <a:endParaRPr lang="en-US" dirty="0"/>
          </a:p>
        </p:txBody>
      </p:sp>
      <p:sp>
        <p:nvSpPr>
          <p:cNvPr id="6" name="Content Placeholder 5"/>
          <p:cNvSpPr>
            <a:spLocks noGrp="1"/>
          </p:cNvSpPr>
          <p:nvPr>
            <p:ph idx="1"/>
          </p:nvPr>
        </p:nvSpPr>
        <p:spPr/>
        <p:txBody>
          <a:bodyPr>
            <a:noAutofit/>
          </a:bodyPr>
          <a:lstStyle/>
          <a:p>
            <a:pPr marL="115888" indent="0">
              <a:buNone/>
            </a:pPr>
            <a:r>
              <a:rPr lang="en-US" sz="2400" dirty="0" smtClean="0"/>
              <a:t>In Washington (2018):</a:t>
            </a:r>
          </a:p>
          <a:p>
            <a:pPr marL="347663" indent="-231775">
              <a:buFont typeface="Wingdings" panose="05000000000000000000" pitchFamily="2" charset="2"/>
              <a:buChar char="§"/>
            </a:pPr>
            <a:r>
              <a:rPr lang="en-US" sz="2400" dirty="0" smtClean="0"/>
              <a:t>Nearly </a:t>
            </a:r>
            <a:r>
              <a:rPr lang="en-US" sz="2400" dirty="0"/>
              <a:t>108,000</a:t>
            </a:r>
            <a:r>
              <a:rPr lang="en-US" sz="2400" dirty="0" smtClean="0"/>
              <a:t> </a:t>
            </a:r>
            <a:r>
              <a:rPr lang="en-US" sz="2400" dirty="0"/>
              <a:t>widow(</a:t>
            </a:r>
            <a:r>
              <a:rPr lang="en-US" sz="2400" dirty="0" err="1"/>
              <a:t>er</a:t>
            </a:r>
            <a:r>
              <a:rPr lang="en-US" sz="2400" dirty="0"/>
              <a:t>)s and </a:t>
            </a:r>
            <a:r>
              <a:rPr lang="en-US" sz="2400" dirty="0" smtClean="0"/>
              <a:t>children received </a:t>
            </a:r>
            <a:r>
              <a:rPr lang="en-US" sz="2400" dirty="0"/>
              <a:t>an average $1,291/month ($15,489/year</a:t>
            </a:r>
            <a:r>
              <a:rPr lang="en-US" sz="2400" dirty="0" smtClean="0"/>
              <a:t>) for survivor’s benefits.</a:t>
            </a:r>
          </a:p>
          <a:p>
            <a:pPr marL="347663" indent="-231775">
              <a:buFont typeface="Wingdings" panose="05000000000000000000" pitchFamily="2" charset="2"/>
              <a:buChar char="§"/>
            </a:pPr>
            <a:r>
              <a:rPr lang="en-US" sz="2400" dirty="0" smtClean="0"/>
              <a:t>More than </a:t>
            </a:r>
            <a:r>
              <a:rPr lang="en-US" sz="2400" dirty="0"/>
              <a:t>207,000 </a:t>
            </a:r>
            <a:r>
              <a:rPr lang="en-US" sz="2400" dirty="0" smtClean="0"/>
              <a:t>workers </a:t>
            </a:r>
            <a:r>
              <a:rPr lang="en-US" sz="2400" dirty="0"/>
              <a:t>and their families received an average $1,301/month ($</a:t>
            </a:r>
            <a:r>
              <a:rPr lang="en-US" sz="2400" dirty="0" smtClean="0"/>
              <a:t>15,616/year) for disability benefits.</a:t>
            </a:r>
          </a:p>
          <a:p>
            <a:pPr marL="347663" indent="-231775">
              <a:buFont typeface="Wingdings" panose="05000000000000000000" pitchFamily="2" charset="2"/>
              <a:buChar char="§"/>
            </a:pPr>
            <a:r>
              <a:rPr lang="en-US" sz="2400" dirty="0" smtClean="0"/>
              <a:t>Benefits generated an </a:t>
            </a:r>
            <a:r>
              <a:rPr lang="en-US" sz="2400" dirty="0"/>
              <a:t>estimated $42.3 billion in economic </a:t>
            </a:r>
            <a:r>
              <a:rPr lang="en-US" sz="2400" dirty="0" smtClean="0"/>
              <a:t>activity, more </a:t>
            </a:r>
            <a:r>
              <a:rPr lang="en-US" sz="2400" dirty="0"/>
              <a:t>than 268,000 </a:t>
            </a:r>
            <a:r>
              <a:rPr lang="en-US" sz="2400" dirty="0" smtClean="0"/>
              <a:t>jobs, nearly $2.2 billion in state and local tax revenue.</a:t>
            </a:r>
          </a:p>
        </p:txBody>
      </p:sp>
    </p:spTree>
    <p:extLst>
      <p:ext uri="{BB962C8B-B14F-4D97-AF65-F5344CB8AC3E}">
        <p14:creationId xmlns:p14="http://schemas.microsoft.com/office/powerpoint/2010/main" val="278995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Looking Ahead</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467" y="2439554"/>
            <a:ext cx="7692786" cy="2830946"/>
          </a:xfrm>
          <a:prstGeom prst="rect">
            <a:avLst/>
          </a:prstGeom>
        </p:spPr>
      </p:pic>
    </p:spTree>
    <p:extLst>
      <p:ext uri="{BB962C8B-B14F-4D97-AF65-F5344CB8AC3E}">
        <p14:creationId xmlns:p14="http://schemas.microsoft.com/office/powerpoint/2010/main" val="348683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in wage inequality</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501633207"/>
              </p:ext>
            </p:extLst>
          </p:nvPr>
        </p:nvGraphicFramePr>
        <p:xfrm>
          <a:off x="995362" y="1843314"/>
          <a:ext cx="7371398" cy="4165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8914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fade">
                                      <p:cBhvr>
                                        <p:cTn id="7" dur="5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fade">
                                      <p:cBhvr>
                                        <p:cTn id="12" dur="500"/>
                                        <p:tgtEl>
                                          <p:spTgt spid="3">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fade">
                                      <p:cBhvr>
                                        <p:cTn id="17" dur="500"/>
                                        <p:tgtEl>
                                          <p:spTgt spid="3">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fade">
                                      <p:cBhvr>
                                        <p:cTn id="22" dur="500"/>
                                        <p:tgtEl>
                                          <p:spTgt spid="3">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graphicEl>
                                              <a:chart seriesIdx="3" categoryIdx="-4" bldStep="series"/>
                                            </p:graphicEl>
                                          </p:spTgt>
                                        </p:tgtEl>
                                        <p:attrNameLst>
                                          <p:attrName>style.visibility</p:attrName>
                                        </p:attrNameLst>
                                      </p:cBhvr>
                                      <p:to>
                                        <p:strVal val="visible"/>
                                      </p:to>
                                    </p:set>
                                    <p:animEffect transition="in" filter="fade">
                                      <p:cBhvr>
                                        <p:cTn id="27" dur="500"/>
                                        <p:tgtEl>
                                          <p:spTgt spid="3">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graphicEl>
                                              <a:chart seriesIdx="4" categoryIdx="-4" bldStep="series"/>
                                            </p:graphicEl>
                                          </p:spTgt>
                                        </p:tgtEl>
                                        <p:attrNameLst>
                                          <p:attrName>style.visibility</p:attrName>
                                        </p:attrNameLst>
                                      </p:cBhvr>
                                      <p:to>
                                        <p:strVal val="visible"/>
                                      </p:to>
                                    </p:set>
                                    <p:animEffect transition="in" filter="fade">
                                      <p:cBhvr>
                                        <p:cTn id="32" dur="500"/>
                                        <p:tgtEl>
                                          <p:spTgt spid="3">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retirement benefits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17883701"/>
              </p:ext>
            </p:extLst>
          </p:nvPr>
        </p:nvGraphicFramePr>
        <p:xfrm>
          <a:off x="822325" y="1846263"/>
          <a:ext cx="75438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2248992" y="2563584"/>
            <a:ext cx="2286000" cy="2880360"/>
          </a:xfrm>
          <a:prstGeom prst="rect">
            <a:avLst/>
          </a:prstGeom>
          <a:noFill/>
          <a:ln w="38100">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700464" y="2557634"/>
            <a:ext cx="2286000" cy="2880360"/>
          </a:xfrm>
          <a:prstGeom prst="rect">
            <a:avLst/>
          </a:prstGeom>
          <a:noFill/>
          <a:ln w="38100">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2862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fade">
                                      <p:cBhvr>
                                        <p:cTn id="7" dur="5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fade">
                                      <p:cBhvr>
                                        <p:cTn id="12" dur="500"/>
                                        <p:tgtEl>
                                          <p:spTgt spid="7">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fade">
                                      <p:cBhvr>
                                        <p:cTn id="17" dur="500"/>
                                        <p:tgtEl>
                                          <p:spTgt spid="7">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fade">
                                      <p:cBhvr>
                                        <p:cTn id="22" dur="500"/>
                                        <p:tgtEl>
                                          <p:spTgt spid="7">
                                            <p:graphicEl>
                                              <a:chart seriesIdx="-4" categoryIdx="2" bldStep="category"/>
                                            </p:graphic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graphicEl>
                                              <a:chart seriesIdx="-4" categoryIdx="3" bldStep="category"/>
                                            </p:graphicEl>
                                          </p:spTgt>
                                        </p:tgtEl>
                                        <p:attrNameLst>
                                          <p:attrName>style.visibility</p:attrName>
                                        </p:attrNameLst>
                                      </p:cBhvr>
                                      <p:to>
                                        <p:strVal val="visible"/>
                                      </p:to>
                                    </p:set>
                                    <p:animEffect transition="in" filter="fade">
                                      <p:cBhvr>
                                        <p:cTn id="31" dur="500"/>
                                        <p:tgtEl>
                                          <p:spTgt spid="7">
                                            <p:graphicEl>
                                              <a:chart seriesIdx="-4" categoryIdx="3" bldStep="category"/>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graphicEl>
                                              <a:chart seriesIdx="-4" categoryIdx="4" bldStep="category"/>
                                            </p:graphicEl>
                                          </p:spTgt>
                                        </p:tgtEl>
                                        <p:attrNameLst>
                                          <p:attrName>style.visibility</p:attrName>
                                        </p:attrNameLst>
                                      </p:cBhvr>
                                      <p:to>
                                        <p:strVal val="visible"/>
                                      </p:to>
                                    </p:set>
                                    <p:animEffect transition="in" filter="fade">
                                      <p:cBhvr>
                                        <p:cTn id="36" dur="500"/>
                                        <p:tgtEl>
                                          <p:spTgt spid="7">
                                            <p:graphicEl>
                                              <a:chart seriesIdx="-4" categoryIdx="4" bldStep="category"/>
                                            </p:graphicEl>
                                          </p:spTgt>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graphicEl>
                                              <a:chart seriesIdx="-4" categoryIdx="5" bldStep="category"/>
                                            </p:graphicEl>
                                          </p:spTgt>
                                        </p:tgtEl>
                                        <p:attrNameLst>
                                          <p:attrName>style.visibility</p:attrName>
                                        </p:attrNameLst>
                                      </p:cBhvr>
                                      <p:to>
                                        <p:strVal val="visible"/>
                                      </p:to>
                                    </p:set>
                                    <p:animEffect transition="in" filter="fade">
                                      <p:cBhvr>
                                        <p:cTn id="45" dur="500"/>
                                        <p:tgtEl>
                                          <p:spTgt spid="7">
                                            <p:graphicEl>
                                              <a:chart seriesIdx="-4" categoryIdx="5"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category"/>
        </p:bldSub>
      </p:bldGraphic>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savings look good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39084162"/>
              </p:ext>
            </p:extLst>
          </p:nvPr>
        </p:nvGraphicFramePr>
        <p:xfrm>
          <a:off x="822325" y="1857375"/>
          <a:ext cx="7543800" cy="4457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8564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fade">
                                      <p:cBhvr>
                                        <p:cTn id="7" dur="500"/>
                                        <p:tgtEl>
                                          <p:spTgt spid="6">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fade">
                                      <p:cBhvr>
                                        <p:cTn id="12" dur="500"/>
                                        <p:tgtEl>
                                          <p:spTgt spid="6">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incomes = high savings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6346250"/>
              </p:ext>
            </p:extLst>
          </p:nvPr>
        </p:nvGraphicFramePr>
        <p:xfrm>
          <a:off x="822325" y="1846264"/>
          <a:ext cx="7543800" cy="43882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066264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fade">
                                      <p:cBhvr>
                                        <p:cTn id="7" dur="500"/>
                                        <p:tgtEl>
                                          <p:spTgt spid="6">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fade">
                                      <p:cBhvr>
                                        <p:cTn id="12" dur="500"/>
                                        <p:tgtEl>
                                          <p:spTgt spid="6">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savings are dismal</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30842567"/>
              </p:ext>
            </p:extLst>
          </p:nvPr>
        </p:nvGraphicFramePr>
        <p:xfrm>
          <a:off x="822325" y="1846263"/>
          <a:ext cx="7543800" cy="43764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8142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fade">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extLst>
              <p:ext uri="{D42A27DB-BD31-4B8C-83A1-F6EECF244321}">
                <p14:modId xmlns:p14="http://schemas.microsoft.com/office/powerpoint/2010/main" val="441420281"/>
              </p:ext>
            </p:extLst>
          </p:nvPr>
        </p:nvGraphicFramePr>
        <p:xfrm>
          <a:off x="255494" y="228600"/>
          <a:ext cx="8592671" cy="59973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77979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Lower-income workers retire earlier – with lower benefits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75661063"/>
              </p:ext>
            </p:extLst>
          </p:nvPr>
        </p:nvGraphicFramePr>
        <p:xfrm>
          <a:off x="822325" y="2002221"/>
          <a:ext cx="7543800" cy="43355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587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fade">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fade">
                                      <p:cBhvr>
                                        <p:cTn id="17" dur="500"/>
                                        <p:tgtEl>
                                          <p:spTgt spid="4">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fade">
                                      <p:cBhvr>
                                        <p:cTn id="22" dur="500"/>
                                        <p:tgtEl>
                                          <p:spTgt spid="4">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fade">
                                      <p:cBhvr>
                                        <p:cTn id="27" dur="500"/>
                                        <p:tgtEl>
                                          <p:spTgt spid="4">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Security’s finances</a:t>
            </a:r>
            <a:endParaRPr lang="en-US" dirty="0"/>
          </a:p>
        </p:txBody>
      </p:sp>
      <p:sp>
        <p:nvSpPr>
          <p:cNvPr id="3" name="TextBox 2"/>
          <p:cNvSpPr txBox="1"/>
          <p:nvPr/>
        </p:nvSpPr>
        <p:spPr>
          <a:xfrm>
            <a:off x="822960" y="2068812"/>
            <a:ext cx="2514600" cy="2185214"/>
          </a:xfrm>
          <a:prstGeom prst="rect">
            <a:avLst/>
          </a:prstGeom>
          <a:noFill/>
        </p:spPr>
        <p:txBody>
          <a:bodyPr wrap="square" rtlCol="0">
            <a:spAutoFit/>
          </a:bodyPr>
          <a:lstStyle/>
          <a:p>
            <a:pPr algn="ctr"/>
            <a:r>
              <a:rPr lang="en-US" sz="8800" dirty="0" smtClean="0">
                <a:solidFill>
                  <a:schemeClr val="accent1"/>
                </a:solidFill>
              </a:rPr>
              <a:t>$25 </a:t>
            </a:r>
            <a:r>
              <a:rPr lang="en-US" sz="3200" dirty="0">
                <a:solidFill>
                  <a:schemeClr val="accent1"/>
                </a:solidFill>
              </a:rPr>
              <a:t>b</a:t>
            </a:r>
            <a:r>
              <a:rPr lang="en-US" sz="3200" dirty="0" smtClean="0">
                <a:solidFill>
                  <a:schemeClr val="accent1"/>
                </a:solidFill>
              </a:rPr>
              <a:t>illion</a:t>
            </a:r>
            <a:r>
              <a:rPr lang="en-US" sz="3200" dirty="0" smtClean="0">
                <a:solidFill>
                  <a:schemeClr val="accent1"/>
                </a:solidFill>
              </a:rPr>
              <a:t/>
            </a:r>
            <a:br>
              <a:rPr lang="en-US" sz="3200" dirty="0" smtClean="0">
                <a:solidFill>
                  <a:schemeClr val="accent1"/>
                </a:solidFill>
              </a:rPr>
            </a:br>
            <a:r>
              <a:rPr lang="en-US" sz="1600" b="1" cap="small" dirty="0" smtClean="0">
                <a:solidFill>
                  <a:schemeClr val="tx2"/>
                </a:solidFill>
              </a:rPr>
              <a:t>Trust Fund </a:t>
            </a:r>
            <a:r>
              <a:rPr lang="en-US" sz="1600" b="1" cap="small" dirty="0" smtClean="0">
                <a:solidFill>
                  <a:schemeClr val="tx2"/>
                </a:solidFill>
              </a:rPr>
              <a:t>1982</a:t>
            </a:r>
          </a:p>
        </p:txBody>
      </p:sp>
      <p:pic>
        <p:nvPicPr>
          <p:cNvPr id="6" name="Picture 5" descr="C:\Users\alex\Desktop\money.gif"/>
          <p:cNvPicPr>
            <a:picLocks noChangeAspect="1" noChangeArrowheads="1"/>
          </p:cNvPicPr>
          <p:nvPr/>
        </p:nvPicPr>
        <p:blipFill>
          <a:blip r:embed="rId3" cstate="print"/>
          <a:srcRect/>
          <a:stretch>
            <a:fillRect/>
          </a:stretch>
        </p:blipFill>
        <p:spPr bwMode="auto">
          <a:xfrm>
            <a:off x="1617541" y="4330226"/>
            <a:ext cx="925437" cy="715368"/>
          </a:xfrm>
          <a:prstGeom prst="rect">
            <a:avLst/>
          </a:prstGeom>
          <a:noFill/>
        </p:spPr>
      </p:pic>
      <p:pic>
        <p:nvPicPr>
          <p:cNvPr id="10" name="Picture 7" descr="C:\Users\alex\Desktop\money7.gif"/>
          <p:cNvPicPr>
            <a:picLocks noChangeAspect="1" noChangeArrowheads="1"/>
          </p:cNvPicPr>
          <p:nvPr/>
        </p:nvPicPr>
        <p:blipFill>
          <a:blip r:embed="rId4" cstate="print"/>
          <a:srcRect/>
          <a:stretch>
            <a:fillRect/>
          </a:stretch>
        </p:blipFill>
        <p:spPr bwMode="auto">
          <a:xfrm>
            <a:off x="4306962" y="4385812"/>
            <a:ext cx="2043112" cy="1579338"/>
          </a:xfrm>
          <a:prstGeom prst="rect">
            <a:avLst/>
          </a:prstGeom>
          <a:noFill/>
        </p:spPr>
      </p:pic>
      <p:pic>
        <p:nvPicPr>
          <p:cNvPr id="11" name="Picture 7" descr="C:\Users\alex\Desktop\money7.gif"/>
          <p:cNvPicPr>
            <a:picLocks noChangeAspect="1" noChangeArrowheads="1"/>
          </p:cNvPicPr>
          <p:nvPr/>
        </p:nvPicPr>
        <p:blipFill>
          <a:blip r:embed="rId4" cstate="print"/>
          <a:srcRect/>
          <a:stretch>
            <a:fillRect/>
          </a:stretch>
        </p:blipFill>
        <p:spPr bwMode="auto">
          <a:xfrm>
            <a:off x="2931585" y="4385812"/>
            <a:ext cx="2043112" cy="1579338"/>
          </a:xfrm>
          <a:prstGeom prst="rect">
            <a:avLst/>
          </a:prstGeom>
          <a:noFill/>
        </p:spPr>
      </p:pic>
      <p:sp>
        <p:nvSpPr>
          <p:cNvPr id="14" name="TextBox 13"/>
          <p:cNvSpPr txBox="1"/>
          <p:nvPr/>
        </p:nvSpPr>
        <p:spPr>
          <a:xfrm>
            <a:off x="3337560" y="2068812"/>
            <a:ext cx="2514600" cy="2185214"/>
          </a:xfrm>
          <a:prstGeom prst="rect">
            <a:avLst/>
          </a:prstGeom>
          <a:noFill/>
        </p:spPr>
        <p:txBody>
          <a:bodyPr wrap="square" rtlCol="0">
            <a:spAutoFit/>
          </a:bodyPr>
          <a:lstStyle/>
          <a:p>
            <a:pPr algn="ctr"/>
            <a:r>
              <a:rPr lang="en-US" sz="8800" dirty="0" smtClean="0">
                <a:solidFill>
                  <a:schemeClr val="accent1"/>
                </a:solidFill>
              </a:rPr>
              <a:t>$2.8 </a:t>
            </a:r>
            <a:r>
              <a:rPr lang="en-US" sz="3200" dirty="0">
                <a:solidFill>
                  <a:schemeClr val="accent1"/>
                </a:solidFill>
              </a:rPr>
              <a:t>t</a:t>
            </a:r>
            <a:r>
              <a:rPr lang="en-US" sz="3200" dirty="0" smtClean="0">
                <a:solidFill>
                  <a:schemeClr val="accent1"/>
                </a:solidFill>
              </a:rPr>
              <a:t>r</a:t>
            </a:r>
            <a:r>
              <a:rPr lang="en-US" sz="3200" dirty="0" smtClean="0">
                <a:solidFill>
                  <a:schemeClr val="accent1"/>
                </a:solidFill>
              </a:rPr>
              <a:t>illion</a:t>
            </a:r>
            <a:r>
              <a:rPr lang="en-US" sz="3200" dirty="0" smtClean="0">
                <a:solidFill>
                  <a:schemeClr val="accent1"/>
                </a:solidFill>
              </a:rPr>
              <a:t/>
            </a:r>
            <a:br>
              <a:rPr lang="en-US" sz="3200" dirty="0" smtClean="0">
                <a:solidFill>
                  <a:schemeClr val="accent1"/>
                </a:solidFill>
              </a:rPr>
            </a:br>
            <a:r>
              <a:rPr lang="en-US" sz="1600" b="1" cap="small" dirty="0" smtClean="0">
                <a:solidFill>
                  <a:schemeClr val="tx2"/>
                </a:solidFill>
              </a:rPr>
              <a:t>Trust Fund 2020</a:t>
            </a:r>
            <a:endParaRPr lang="en-US" sz="1600" b="1" cap="small" dirty="0" smtClean="0">
              <a:solidFill>
                <a:schemeClr val="tx2"/>
              </a:solidFill>
            </a:endParaRPr>
          </a:p>
        </p:txBody>
      </p:sp>
      <p:sp>
        <p:nvSpPr>
          <p:cNvPr id="17" name="TextBox 16"/>
          <p:cNvSpPr txBox="1"/>
          <p:nvPr/>
        </p:nvSpPr>
        <p:spPr>
          <a:xfrm>
            <a:off x="5944099" y="2068812"/>
            <a:ext cx="2514600" cy="2185214"/>
          </a:xfrm>
          <a:prstGeom prst="rect">
            <a:avLst/>
          </a:prstGeom>
          <a:noFill/>
        </p:spPr>
        <p:txBody>
          <a:bodyPr wrap="square" rtlCol="0">
            <a:spAutoFit/>
          </a:bodyPr>
          <a:lstStyle/>
          <a:p>
            <a:pPr algn="ctr"/>
            <a:r>
              <a:rPr lang="en-US" sz="8800" dirty="0" smtClean="0">
                <a:solidFill>
                  <a:schemeClr val="accent1"/>
                </a:solidFill>
              </a:rPr>
              <a:t>79% </a:t>
            </a:r>
            <a:r>
              <a:rPr lang="en-US" sz="3200" dirty="0" smtClean="0">
                <a:solidFill>
                  <a:schemeClr val="accent1"/>
                </a:solidFill>
              </a:rPr>
              <a:t>of benefits</a:t>
            </a:r>
            <a:r>
              <a:rPr lang="en-US" sz="3200" dirty="0" smtClean="0">
                <a:solidFill>
                  <a:schemeClr val="accent1"/>
                </a:solidFill>
              </a:rPr>
              <a:t/>
            </a:r>
            <a:br>
              <a:rPr lang="en-US" sz="3200" dirty="0" smtClean="0">
                <a:solidFill>
                  <a:schemeClr val="accent1"/>
                </a:solidFill>
              </a:rPr>
            </a:br>
            <a:r>
              <a:rPr lang="en-US" sz="1600" b="1" cap="small" dirty="0" smtClean="0">
                <a:solidFill>
                  <a:schemeClr val="tx2"/>
                </a:solidFill>
              </a:rPr>
              <a:t>from 2035 </a:t>
            </a:r>
            <a:r>
              <a:rPr lang="en-US" sz="1600" b="1" cap="small" dirty="0" smtClean="0">
                <a:solidFill>
                  <a:schemeClr val="tx2"/>
                </a:solidFill>
              </a:rPr>
              <a:t>i</a:t>
            </a:r>
            <a:r>
              <a:rPr lang="en-US" sz="1600" b="1" cap="small" dirty="0" smtClean="0">
                <a:solidFill>
                  <a:schemeClr val="tx2"/>
                </a:solidFill>
              </a:rPr>
              <a:t>f no action</a:t>
            </a:r>
            <a:endParaRPr lang="en-US" sz="1600" b="1" cap="small" dirty="0" smtClean="0">
              <a:solidFill>
                <a:schemeClr val="tx2"/>
              </a:solidFill>
            </a:endParaRPr>
          </a:p>
        </p:txBody>
      </p:sp>
      <p:pic>
        <p:nvPicPr>
          <p:cNvPr id="19" name="Picture 18" descr="C:\Users\alex\Desktop\money.gif"/>
          <p:cNvPicPr>
            <a:picLocks noChangeAspect="1" noChangeArrowheads="1"/>
          </p:cNvPicPr>
          <p:nvPr/>
        </p:nvPicPr>
        <p:blipFill>
          <a:blip r:embed="rId3" cstate="print"/>
          <a:srcRect/>
          <a:stretch>
            <a:fillRect/>
          </a:stretch>
        </p:blipFill>
        <p:spPr bwMode="auto">
          <a:xfrm>
            <a:off x="6800014" y="4330226"/>
            <a:ext cx="925437" cy="715368"/>
          </a:xfrm>
          <a:prstGeom prst="rect">
            <a:avLst/>
          </a:prstGeom>
          <a:noFill/>
        </p:spPr>
      </p:pic>
    </p:spTree>
    <p:extLst>
      <p:ext uri="{BB962C8B-B14F-4D97-AF65-F5344CB8AC3E}">
        <p14:creationId xmlns:p14="http://schemas.microsoft.com/office/powerpoint/2010/main" val="3646211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Lawmakers need to focus on:</a:t>
            </a:r>
            <a:endParaRPr lang="en-US" dirty="0"/>
          </a:p>
        </p:txBody>
      </p:sp>
      <p:sp>
        <p:nvSpPr>
          <p:cNvPr id="3" name="Content Placeholder 2"/>
          <p:cNvSpPr>
            <a:spLocks noGrp="1"/>
          </p:cNvSpPr>
          <p:nvPr>
            <p:ph sz="half" idx="1"/>
          </p:nvPr>
        </p:nvSpPr>
        <p:spPr>
          <a:xfrm>
            <a:off x="822960" y="1845736"/>
            <a:ext cx="3703320" cy="4023358"/>
          </a:xfrm>
        </p:spPr>
        <p:txBody>
          <a:bodyPr>
            <a:noAutofit/>
          </a:bodyPr>
          <a:lstStyle/>
          <a:p>
            <a:pPr marL="0" indent="0">
              <a:buNone/>
            </a:pPr>
            <a:r>
              <a:rPr lang="en-US" sz="2800" dirty="0" smtClean="0"/>
              <a:t>Affordability: </a:t>
            </a:r>
          </a:p>
          <a:p>
            <a:pPr marL="521208" lvl="1" indent="-228600">
              <a:buFont typeface="Wingdings" panose="05000000000000000000" pitchFamily="2" charset="2"/>
              <a:buChar char="§"/>
            </a:pPr>
            <a:r>
              <a:rPr lang="en-US" sz="2400" dirty="0" smtClean="0"/>
              <a:t>Housing</a:t>
            </a:r>
          </a:p>
          <a:p>
            <a:pPr marL="521208" lvl="1" indent="-228600">
              <a:buFont typeface="Wingdings" panose="05000000000000000000" pitchFamily="2" charset="2"/>
              <a:buChar char="§"/>
            </a:pPr>
            <a:r>
              <a:rPr lang="en-US" sz="2400" dirty="0" smtClean="0"/>
              <a:t>Health care</a:t>
            </a:r>
          </a:p>
          <a:p>
            <a:pPr marL="521208" lvl="1" indent="-228600">
              <a:buFont typeface="Wingdings" panose="05000000000000000000" pitchFamily="2" charset="2"/>
              <a:buChar char="§"/>
            </a:pPr>
            <a:r>
              <a:rPr lang="en-US" sz="2400" dirty="0" smtClean="0"/>
              <a:t>Child care</a:t>
            </a:r>
          </a:p>
          <a:p>
            <a:pPr marL="521208" lvl="1" indent="-228600">
              <a:buFont typeface="Wingdings" panose="05000000000000000000" pitchFamily="2" charset="2"/>
              <a:buChar char="§"/>
            </a:pPr>
            <a:r>
              <a:rPr lang="en-US" sz="2400" dirty="0"/>
              <a:t>H</a:t>
            </a:r>
            <a:r>
              <a:rPr lang="en-US" sz="2400" dirty="0" smtClean="0"/>
              <a:t>igher education</a:t>
            </a:r>
          </a:p>
        </p:txBody>
      </p:sp>
      <p:sp>
        <p:nvSpPr>
          <p:cNvPr id="4" name="Content Placeholder 3"/>
          <p:cNvSpPr>
            <a:spLocks noGrp="1"/>
          </p:cNvSpPr>
          <p:nvPr>
            <p:ph sz="half" idx="2"/>
          </p:nvPr>
        </p:nvSpPr>
        <p:spPr/>
        <p:txBody>
          <a:bodyPr/>
          <a:lstStyle/>
          <a:p>
            <a:pPr marL="0" indent="0">
              <a:buNone/>
            </a:pPr>
            <a:r>
              <a:rPr lang="en-US" sz="2800" dirty="0"/>
              <a:t>Wages and benefits:</a:t>
            </a:r>
          </a:p>
          <a:p>
            <a:pPr marL="521208" lvl="1" indent="-228600">
              <a:buFont typeface="Wingdings" panose="05000000000000000000" pitchFamily="2" charset="2"/>
              <a:buChar char="§"/>
            </a:pPr>
            <a:r>
              <a:rPr lang="en-US" sz="2400" dirty="0"/>
              <a:t>Minimum wage</a:t>
            </a:r>
          </a:p>
          <a:p>
            <a:pPr marL="521208" lvl="1" indent="-228600">
              <a:buFont typeface="Wingdings" panose="05000000000000000000" pitchFamily="2" charset="2"/>
              <a:buChar char="§"/>
            </a:pPr>
            <a:r>
              <a:rPr lang="en-US" sz="2400" dirty="0"/>
              <a:t>Unionization</a:t>
            </a:r>
          </a:p>
          <a:p>
            <a:pPr marL="521208" lvl="1" indent="-228600">
              <a:buFont typeface="Wingdings" panose="05000000000000000000" pitchFamily="2" charset="2"/>
              <a:buChar char="§"/>
            </a:pPr>
            <a:r>
              <a:rPr lang="en-US" sz="2400" dirty="0"/>
              <a:t>Paid family leave</a:t>
            </a:r>
          </a:p>
          <a:p>
            <a:pPr marL="521208" lvl="1" indent="-228600">
              <a:buFont typeface="Wingdings" panose="05000000000000000000" pitchFamily="2" charset="2"/>
              <a:buChar char="§"/>
            </a:pPr>
            <a:r>
              <a:rPr lang="en-US" sz="2400" dirty="0"/>
              <a:t>Paid sick leave</a:t>
            </a:r>
          </a:p>
          <a:p>
            <a:pPr marL="521208" lvl="1" indent="-228600">
              <a:buFont typeface="Wingdings" panose="05000000000000000000" pitchFamily="2" charset="2"/>
              <a:buChar char="§"/>
            </a:pPr>
            <a:r>
              <a:rPr lang="en-US" sz="2400" dirty="0"/>
              <a:t>Overtime</a:t>
            </a:r>
          </a:p>
          <a:p>
            <a:endParaRPr lang="en-US" dirty="0"/>
          </a:p>
        </p:txBody>
      </p:sp>
    </p:spTree>
    <p:extLst>
      <p:ext uri="{BB962C8B-B14F-4D97-AF65-F5344CB8AC3E}">
        <p14:creationId xmlns:p14="http://schemas.microsoft.com/office/powerpoint/2010/main" val="592953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500"/>
                                        <p:tgtEl>
                                          <p:spTgt spid="4">
                                            <p:txEl>
                                              <p:pRg st="1" end="1"/>
                                            </p:txEl>
                                          </p:spTgt>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fade">
                                      <p:cBhvr>
                                        <p:cTn id="36" dur="500"/>
                                        <p:tgtEl>
                                          <p:spTgt spid="4">
                                            <p:txEl>
                                              <p:pRg st="2" end="2"/>
                                            </p:txEl>
                                          </p:spTgt>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4">
                                            <p:txEl>
                                              <p:pRg st="3" end="3"/>
                                            </p:txEl>
                                          </p:spTgt>
                                        </p:tgtEl>
                                        <p:attrNameLst>
                                          <p:attrName>style.visibility</p:attrName>
                                        </p:attrNameLst>
                                      </p:cBhvr>
                                      <p:to>
                                        <p:strVal val="visible"/>
                                      </p:to>
                                    </p:set>
                                    <p:animEffect transition="in" filter="fade">
                                      <p:cBhvr>
                                        <p:cTn id="40" dur="500"/>
                                        <p:tgtEl>
                                          <p:spTgt spid="4">
                                            <p:txEl>
                                              <p:pRg st="3" end="3"/>
                                            </p:txEl>
                                          </p:spTgt>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fade">
                                      <p:cBhvr>
                                        <p:cTn id="44" dur="500"/>
                                        <p:tgtEl>
                                          <p:spTgt spid="4">
                                            <p:txEl>
                                              <p:pRg st="4" end="4"/>
                                            </p:txEl>
                                          </p:spTgt>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Effect transition="in" filter="fade">
                                      <p:cBhvr>
                                        <p:cTn id="4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Lawmakers need to focus on:</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200" dirty="0" smtClean="0"/>
              <a:t>Social Security:</a:t>
            </a:r>
          </a:p>
          <a:p>
            <a:pPr marL="236538" indent="-236538">
              <a:buFont typeface="Wingdings" panose="05000000000000000000" pitchFamily="2" charset="2"/>
              <a:buChar char="§"/>
            </a:pPr>
            <a:r>
              <a:rPr lang="en-US" sz="2400" dirty="0" smtClean="0"/>
              <a:t>“Scrap </a:t>
            </a:r>
            <a:r>
              <a:rPr lang="en-US" sz="2400" dirty="0"/>
              <a:t>the cap” </a:t>
            </a:r>
            <a:r>
              <a:rPr lang="en-US" sz="2400" dirty="0" smtClean="0"/>
              <a:t>on taxable wages</a:t>
            </a:r>
          </a:p>
          <a:p>
            <a:pPr marL="236538" indent="-236538">
              <a:buFont typeface="Wingdings" panose="05000000000000000000" pitchFamily="2" charset="2"/>
              <a:buChar char="§"/>
            </a:pPr>
            <a:r>
              <a:rPr lang="en-US" sz="2400" dirty="0" smtClean="0"/>
              <a:t>Raise benefits overall</a:t>
            </a:r>
          </a:p>
          <a:p>
            <a:pPr marL="236538" indent="-236538">
              <a:buFont typeface="Wingdings" panose="05000000000000000000" pitchFamily="2" charset="2"/>
              <a:buChar char="§"/>
            </a:pPr>
            <a:r>
              <a:rPr lang="en-US" sz="2400" dirty="0" smtClean="0"/>
              <a:t>Protect the very elderly</a:t>
            </a:r>
          </a:p>
          <a:p>
            <a:pPr marL="236538" indent="-236538">
              <a:buFont typeface="Wingdings" panose="05000000000000000000" pitchFamily="2" charset="2"/>
              <a:buChar char="§"/>
            </a:pPr>
            <a:r>
              <a:rPr lang="en-US" sz="2400" dirty="0" smtClean="0"/>
              <a:t>Reduce gender and racial inequities</a:t>
            </a:r>
          </a:p>
          <a:p>
            <a:pPr marL="236538" indent="-236538">
              <a:buFont typeface="Wingdings" panose="05000000000000000000" pitchFamily="2" charset="2"/>
              <a:buChar char="§"/>
            </a:pPr>
            <a:r>
              <a:rPr lang="en-US" sz="2400" dirty="0" smtClean="0"/>
              <a:t>Restore student survivor benefits</a:t>
            </a:r>
          </a:p>
          <a:p>
            <a:pPr marL="236538" indent="-236538">
              <a:buFont typeface="Wingdings" panose="05000000000000000000" pitchFamily="2" charset="2"/>
              <a:buChar char="§"/>
            </a:pPr>
            <a:r>
              <a:rPr lang="en-US" sz="2400" dirty="0" smtClean="0"/>
              <a:t>Adopt the CPI-E index</a:t>
            </a:r>
          </a:p>
          <a:p>
            <a:pPr marL="236538" indent="-236538">
              <a:buFont typeface="Wingdings" panose="05000000000000000000" pitchFamily="2" charset="2"/>
              <a:buChar char="§"/>
            </a:pPr>
            <a:r>
              <a:rPr lang="en-US" sz="2400" dirty="0" smtClean="0"/>
              <a:t>Restore office access and services </a:t>
            </a:r>
            <a:endParaRPr lang="en-US" sz="2400" dirty="0"/>
          </a:p>
        </p:txBody>
      </p:sp>
    </p:spTree>
    <p:extLst>
      <p:ext uri="{BB962C8B-B14F-4D97-AF65-F5344CB8AC3E}">
        <p14:creationId xmlns:p14="http://schemas.microsoft.com/office/powerpoint/2010/main" val="1267251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Promising federal legislation</a:t>
            </a:r>
            <a:endParaRPr lang="en-US" dirty="0"/>
          </a:p>
        </p:txBody>
      </p:sp>
      <p:sp>
        <p:nvSpPr>
          <p:cNvPr id="3" name="Content Placeholder 2"/>
          <p:cNvSpPr>
            <a:spLocks noGrp="1"/>
          </p:cNvSpPr>
          <p:nvPr>
            <p:ph idx="1"/>
          </p:nvPr>
        </p:nvSpPr>
        <p:spPr/>
        <p:txBody>
          <a:bodyPr>
            <a:normAutofit/>
          </a:bodyPr>
          <a:lstStyle/>
          <a:p>
            <a:pPr marL="236538" indent="-236538">
              <a:buFont typeface="Wingdings" panose="05000000000000000000" pitchFamily="2" charset="2"/>
              <a:buChar char="§"/>
            </a:pPr>
            <a:r>
              <a:rPr lang="en-US" sz="2400" dirty="0" smtClean="0"/>
              <a:t>Social </a:t>
            </a:r>
            <a:r>
              <a:rPr lang="en-US" sz="2400" dirty="0"/>
              <a:t>Security 2100 Act (H.R. 860/S. </a:t>
            </a:r>
            <a:r>
              <a:rPr lang="en-US" sz="2400" dirty="0" smtClean="0"/>
              <a:t>269)</a:t>
            </a:r>
          </a:p>
          <a:p>
            <a:pPr marL="236538" indent="-236538">
              <a:buFont typeface="Wingdings" panose="05000000000000000000" pitchFamily="2" charset="2"/>
              <a:buChar char="§"/>
            </a:pPr>
            <a:r>
              <a:rPr lang="en-US" sz="2400" dirty="0" smtClean="0"/>
              <a:t>Social </a:t>
            </a:r>
            <a:r>
              <a:rPr lang="en-US" sz="2400" dirty="0"/>
              <a:t>Security Expansion Act (H.R. 1170/S. </a:t>
            </a:r>
            <a:r>
              <a:rPr lang="en-US" sz="2400" dirty="0" smtClean="0"/>
              <a:t>478)</a:t>
            </a:r>
          </a:p>
          <a:p>
            <a:pPr marL="236538" indent="-236538">
              <a:buFont typeface="Wingdings" panose="05000000000000000000" pitchFamily="2" charset="2"/>
              <a:buChar char="§"/>
            </a:pPr>
            <a:r>
              <a:rPr lang="en-US" sz="2400" dirty="0" smtClean="0"/>
              <a:t>Strengthening </a:t>
            </a:r>
            <a:r>
              <a:rPr lang="en-US" sz="2400" dirty="0"/>
              <a:t>Social Security Act (H.R. </a:t>
            </a:r>
            <a:r>
              <a:rPr lang="en-US" sz="2400" dirty="0" smtClean="0"/>
              <a:t>2654)</a:t>
            </a:r>
          </a:p>
          <a:p>
            <a:pPr marL="236538" indent="-236538">
              <a:buFont typeface="Wingdings" panose="05000000000000000000" pitchFamily="2" charset="2"/>
              <a:buChar char="§"/>
            </a:pPr>
            <a:r>
              <a:rPr lang="en-US" sz="2400" dirty="0" smtClean="0"/>
              <a:t>Protecting and </a:t>
            </a:r>
            <a:r>
              <a:rPr lang="en-US" sz="2400" dirty="0"/>
              <a:t>Preserving Social Security Act </a:t>
            </a:r>
            <a:r>
              <a:rPr lang="en-US" sz="2400" dirty="0" smtClean="0"/>
              <a:t/>
            </a:r>
            <a:br>
              <a:rPr lang="en-US" sz="2400" dirty="0" smtClean="0"/>
            </a:br>
            <a:r>
              <a:rPr lang="en-US" sz="2400" dirty="0" smtClean="0"/>
              <a:t>(</a:t>
            </a:r>
            <a:r>
              <a:rPr lang="en-US" sz="2400" dirty="0"/>
              <a:t>H.R. 2302/S. </a:t>
            </a:r>
            <a:r>
              <a:rPr lang="en-US" sz="2400" dirty="0" smtClean="0"/>
              <a:t>1132)</a:t>
            </a:r>
          </a:p>
          <a:p>
            <a:pPr marL="236538" indent="-236538">
              <a:buFont typeface="Wingdings" panose="05000000000000000000" pitchFamily="2" charset="2"/>
              <a:buChar char="§"/>
            </a:pPr>
            <a:r>
              <a:rPr lang="en-US" sz="2400" dirty="0" smtClean="0"/>
              <a:t>Social </a:t>
            </a:r>
            <a:r>
              <a:rPr lang="en-US" sz="2400" dirty="0"/>
              <a:t>Security for Future Generations Act (H.R. 4121</a:t>
            </a:r>
            <a:r>
              <a:rPr lang="en-US" sz="2400" dirty="0" smtClean="0"/>
              <a:t>)</a:t>
            </a:r>
          </a:p>
        </p:txBody>
      </p:sp>
    </p:spTree>
    <p:extLst>
      <p:ext uri="{BB962C8B-B14F-4D97-AF65-F5344CB8AC3E}">
        <p14:creationId xmlns:p14="http://schemas.microsoft.com/office/powerpoint/2010/main" val="22947651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 Presidential Candidates</a:t>
            </a:r>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4224567592"/>
              </p:ext>
            </p:extLst>
          </p:nvPr>
        </p:nvGraphicFramePr>
        <p:xfrm>
          <a:off x="822958" y="2103124"/>
          <a:ext cx="7543801" cy="3905790"/>
        </p:xfrm>
        <a:graphic>
          <a:graphicData uri="http://schemas.openxmlformats.org/drawingml/2006/table">
            <a:tbl>
              <a:tblPr firstRow="1" bandRow="1">
                <a:tableStyleId>{5C22544A-7EE6-4342-B048-85BDC9FD1C3A}</a:tableStyleId>
              </a:tblPr>
              <a:tblGrid>
                <a:gridCol w="3490417">
                  <a:extLst>
                    <a:ext uri="{9D8B030D-6E8A-4147-A177-3AD203B41FA5}">
                      <a16:colId xmlns:a16="http://schemas.microsoft.com/office/drawing/2014/main" val="636370544"/>
                    </a:ext>
                  </a:extLst>
                </a:gridCol>
                <a:gridCol w="450376">
                  <a:extLst>
                    <a:ext uri="{9D8B030D-6E8A-4147-A177-3AD203B41FA5}">
                      <a16:colId xmlns:a16="http://schemas.microsoft.com/office/drawing/2014/main" val="3214512919"/>
                    </a:ext>
                  </a:extLst>
                </a:gridCol>
                <a:gridCol w="450376">
                  <a:extLst>
                    <a:ext uri="{9D8B030D-6E8A-4147-A177-3AD203B41FA5}">
                      <a16:colId xmlns:a16="http://schemas.microsoft.com/office/drawing/2014/main" val="423672868"/>
                    </a:ext>
                  </a:extLst>
                </a:gridCol>
                <a:gridCol w="450376">
                  <a:extLst>
                    <a:ext uri="{9D8B030D-6E8A-4147-A177-3AD203B41FA5}">
                      <a16:colId xmlns:a16="http://schemas.microsoft.com/office/drawing/2014/main" val="3137974065"/>
                    </a:ext>
                  </a:extLst>
                </a:gridCol>
                <a:gridCol w="450376">
                  <a:extLst>
                    <a:ext uri="{9D8B030D-6E8A-4147-A177-3AD203B41FA5}">
                      <a16:colId xmlns:a16="http://schemas.microsoft.com/office/drawing/2014/main" val="1073472668"/>
                    </a:ext>
                  </a:extLst>
                </a:gridCol>
                <a:gridCol w="450376">
                  <a:extLst>
                    <a:ext uri="{9D8B030D-6E8A-4147-A177-3AD203B41FA5}">
                      <a16:colId xmlns:a16="http://schemas.microsoft.com/office/drawing/2014/main" val="712167864"/>
                    </a:ext>
                  </a:extLst>
                </a:gridCol>
                <a:gridCol w="450376">
                  <a:extLst>
                    <a:ext uri="{9D8B030D-6E8A-4147-A177-3AD203B41FA5}">
                      <a16:colId xmlns:a16="http://schemas.microsoft.com/office/drawing/2014/main" val="245023400"/>
                    </a:ext>
                  </a:extLst>
                </a:gridCol>
                <a:gridCol w="450376">
                  <a:extLst>
                    <a:ext uri="{9D8B030D-6E8A-4147-A177-3AD203B41FA5}">
                      <a16:colId xmlns:a16="http://schemas.microsoft.com/office/drawing/2014/main" val="1368012681"/>
                    </a:ext>
                  </a:extLst>
                </a:gridCol>
                <a:gridCol w="450376">
                  <a:extLst>
                    <a:ext uri="{9D8B030D-6E8A-4147-A177-3AD203B41FA5}">
                      <a16:colId xmlns:a16="http://schemas.microsoft.com/office/drawing/2014/main" val="1450697249"/>
                    </a:ext>
                  </a:extLst>
                </a:gridCol>
                <a:gridCol w="450376">
                  <a:extLst>
                    <a:ext uri="{9D8B030D-6E8A-4147-A177-3AD203B41FA5}">
                      <a16:colId xmlns:a16="http://schemas.microsoft.com/office/drawing/2014/main" val="3824891822"/>
                    </a:ext>
                  </a:extLst>
                </a:gridCol>
              </a:tblGrid>
              <a:tr h="1362487">
                <a:tc>
                  <a:txBody>
                    <a:bodyPr/>
                    <a:lstStyle/>
                    <a:p>
                      <a:pPr algn="ctr" fontAlgn="b"/>
                      <a:endParaRPr lang="en-US" sz="1100" b="0" i="0" u="none" strike="noStrike" dirty="0">
                        <a:solidFill>
                          <a:srgbClr val="000000"/>
                        </a:solidFill>
                        <a:effectLst/>
                        <a:latin typeface="Calibri" panose="020F0502020204030204" pitchFamily="34" charset="0"/>
                      </a:endParaRPr>
                    </a:p>
                  </a:txBody>
                  <a:tcPr marL="9525" marR="9525" marT="9525" marB="0" vert="vert270" anchor="b"/>
                </a:tc>
                <a:tc>
                  <a:txBody>
                    <a:bodyPr/>
                    <a:lstStyle/>
                    <a:p>
                      <a:pPr algn="ctr" fontAlgn="b"/>
                      <a:r>
                        <a:rPr lang="en-US" sz="2000" u="none" strike="noStrike" dirty="0">
                          <a:effectLst/>
                        </a:rPr>
                        <a:t>Biden</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u="none" strike="noStrike" dirty="0">
                          <a:effectLst/>
                        </a:rPr>
                        <a:t>Bloomberg</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u="none" strike="noStrike" dirty="0" err="1">
                          <a:effectLst/>
                        </a:rPr>
                        <a:t>Buttigieg</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u="none" strike="noStrike" dirty="0" err="1">
                          <a:effectLst/>
                        </a:rPr>
                        <a:t>Gabbard</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u="none" strike="noStrike" dirty="0">
                          <a:effectLst/>
                        </a:rPr>
                        <a:t>Klobuchar</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u="none" strike="noStrike" dirty="0">
                          <a:effectLst/>
                        </a:rPr>
                        <a:t>Sanders</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u="none" strike="noStrike" dirty="0" err="1">
                          <a:effectLst/>
                        </a:rPr>
                        <a:t>Steyer</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u="none" strike="noStrike" dirty="0">
                          <a:effectLst/>
                        </a:rPr>
                        <a:t>Warren</a:t>
                      </a:r>
                      <a:endParaRPr lang="en-US" sz="2000" b="0" i="0" u="none" strike="noStrike" dirty="0">
                        <a:solidFill>
                          <a:srgbClr val="000000"/>
                        </a:solidFill>
                        <a:effectLst/>
                        <a:latin typeface="Calibri" panose="020F0502020204030204" pitchFamily="34" charset="0"/>
                      </a:endParaRPr>
                    </a:p>
                  </a:txBody>
                  <a:tcPr marL="9525" marR="9525" marT="9525" marB="0" vert="vert270" anchor="ctr"/>
                </a:tc>
                <a:tc>
                  <a:txBody>
                    <a:bodyPr/>
                    <a:lstStyle/>
                    <a:p>
                      <a:pPr algn="ctr" fontAlgn="b"/>
                      <a:r>
                        <a:rPr lang="en-US" sz="2000" b="1" u="none" strike="noStrike" kern="1200" dirty="0" smtClean="0">
                          <a:solidFill>
                            <a:schemeClr val="lt1"/>
                          </a:solidFill>
                          <a:effectLst/>
                          <a:latin typeface="+mn-lt"/>
                          <a:ea typeface="+mn-ea"/>
                          <a:cs typeface="+mn-cs"/>
                        </a:rPr>
                        <a:t>Trump</a:t>
                      </a:r>
                      <a:endParaRPr lang="en-US" sz="2000" b="1" u="none" strike="noStrike" kern="1200" dirty="0">
                        <a:solidFill>
                          <a:schemeClr val="lt1"/>
                        </a:solidFill>
                        <a:effectLst/>
                        <a:latin typeface="+mn-lt"/>
                        <a:ea typeface="+mn-ea"/>
                        <a:cs typeface="+mn-cs"/>
                      </a:endParaRPr>
                    </a:p>
                  </a:txBody>
                  <a:tcPr marL="9525" marR="9525" marT="9525" marB="0" vert="vert270" anchor="ctr"/>
                </a:tc>
                <a:extLst>
                  <a:ext uri="{0D108BD9-81ED-4DB2-BD59-A6C34878D82A}">
                    <a16:rowId xmlns:a16="http://schemas.microsoft.com/office/drawing/2014/main" val="2078938746"/>
                  </a:ext>
                </a:extLst>
              </a:tr>
              <a:tr h="363329">
                <a:tc>
                  <a:txBody>
                    <a:bodyPr/>
                    <a:lstStyle/>
                    <a:p>
                      <a:pPr algn="l" fontAlgn="b"/>
                      <a:r>
                        <a:rPr lang="en-US" sz="1800" b="1" u="none" strike="noStrike" dirty="0">
                          <a:solidFill>
                            <a:schemeClr val="tx2">
                              <a:lumMod val="25000"/>
                            </a:schemeClr>
                          </a:solidFill>
                          <a:effectLst/>
                        </a:rPr>
                        <a:t>Change payroll tax cap</a:t>
                      </a:r>
                      <a:endParaRPr lang="en-US" sz="1800" b="1" i="0" u="none" strike="noStrike" dirty="0">
                        <a:solidFill>
                          <a:schemeClr val="tx2">
                            <a:lumMod val="25000"/>
                          </a:schemeClr>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solidFill>
                      <a:schemeClr val="tx1">
                        <a:lumMod val="85000"/>
                      </a:schemeClr>
                    </a:solidFill>
                  </a:tcPr>
                </a:tc>
                <a:extLst>
                  <a:ext uri="{0D108BD9-81ED-4DB2-BD59-A6C34878D82A}">
                    <a16:rowId xmlns:a16="http://schemas.microsoft.com/office/drawing/2014/main" val="1453482235"/>
                  </a:ext>
                </a:extLst>
              </a:tr>
              <a:tr h="363329">
                <a:tc>
                  <a:txBody>
                    <a:bodyPr/>
                    <a:lstStyle/>
                    <a:p>
                      <a:pPr algn="l" fontAlgn="b"/>
                      <a:r>
                        <a:rPr lang="en-US" sz="1800" b="1" u="none" strike="noStrike" dirty="0">
                          <a:solidFill>
                            <a:schemeClr val="tx2">
                              <a:lumMod val="25000"/>
                            </a:schemeClr>
                          </a:solidFill>
                          <a:effectLst/>
                        </a:rPr>
                        <a:t>Raise payroll tax rate</a:t>
                      </a:r>
                      <a:endParaRPr lang="en-US" sz="1800" b="1" i="0" u="none" strike="noStrike" dirty="0">
                        <a:solidFill>
                          <a:schemeClr val="tx2">
                            <a:lumMod val="25000"/>
                          </a:schemeClr>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solidFill>
                      <a:schemeClr val="tx1">
                        <a:lumMod val="85000"/>
                      </a:schemeClr>
                    </a:solidFill>
                  </a:tcPr>
                </a:tc>
                <a:extLst>
                  <a:ext uri="{0D108BD9-81ED-4DB2-BD59-A6C34878D82A}">
                    <a16:rowId xmlns:a16="http://schemas.microsoft.com/office/drawing/2014/main" val="863693899"/>
                  </a:ext>
                </a:extLst>
              </a:tr>
              <a:tr h="363329">
                <a:tc>
                  <a:txBody>
                    <a:bodyPr/>
                    <a:lstStyle/>
                    <a:p>
                      <a:pPr algn="l" fontAlgn="b"/>
                      <a:r>
                        <a:rPr lang="en-US" sz="1800" b="1" u="none" strike="noStrike" dirty="0">
                          <a:solidFill>
                            <a:schemeClr val="tx2">
                              <a:lumMod val="25000"/>
                            </a:schemeClr>
                          </a:solidFill>
                          <a:effectLst/>
                        </a:rPr>
                        <a:t>Broaden tax base</a:t>
                      </a:r>
                      <a:endParaRPr lang="en-US" sz="1800" b="1" i="0" u="none" strike="noStrike" dirty="0">
                        <a:solidFill>
                          <a:schemeClr val="tx2">
                            <a:lumMod val="25000"/>
                          </a:schemeClr>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solidFill>
                      <a:schemeClr val="tx1">
                        <a:lumMod val="85000"/>
                      </a:schemeClr>
                    </a:solidFill>
                  </a:tcPr>
                </a:tc>
                <a:extLst>
                  <a:ext uri="{0D108BD9-81ED-4DB2-BD59-A6C34878D82A}">
                    <a16:rowId xmlns:a16="http://schemas.microsoft.com/office/drawing/2014/main" val="3107524760"/>
                  </a:ext>
                </a:extLst>
              </a:tr>
              <a:tr h="363329">
                <a:tc>
                  <a:txBody>
                    <a:bodyPr/>
                    <a:lstStyle/>
                    <a:p>
                      <a:pPr algn="l" fontAlgn="b"/>
                      <a:r>
                        <a:rPr lang="en-US" sz="1800" b="1" u="none" strike="noStrike" dirty="0">
                          <a:solidFill>
                            <a:schemeClr val="tx2">
                              <a:lumMod val="25000"/>
                            </a:schemeClr>
                          </a:solidFill>
                          <a:effectLst/>
                        </a:rPr>
                        <a:t>Increase minimum benefit</a:t>
                      </a:r>
                      <a:endParaRPr lang="en-US" sz="1800" b="1" i="0" u="none" strike="noStrike" dirty="0">
                        <a:solidFill>
                          <a:schemeClr val="tx2">
                            <a:lumMod val="25000"/>
                          </a:schemeClr>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solidFill>
                      <a:schemeClr val="tx1">
                        <a:lumMod val="85000"/>
                      </a:schemeClr>
                    </a:solidFill>
                  </a:tcPr>
                </a:tc>
                <a:extLst>
                  <a:ext uri="{0D108BD9-81ED-4DB2-BD59-A6C34878D82A}">
                    <a16:rowId xmlns:a16="http://schemas.microsoft.com/office/drawing/2014/main" val="2952364979"/>
                  </a:ext>
                </a:extLst>
              </a:tr>
              <a:tr h="363329">
                <a:tc>
                  <a:txBody>
                    <a:bodyPr/>
                    <a:lstStyle/>
                    <a:p>
                      <a:pPr algn="l" fontAlgn="b"/>
                      <a:r>
                        <a:rPr lang="en-US" sz="1800" b="1" u="none" strike="noStrike" dirty="0">
                          <a:solidFill>
                            <a:schemeClr val="tx2">
                              <a:lumMod val="25000"/>
                            </a:schemeClr>
                          </a:solidFill>
                          <a:effectLst/>
                        </a:rPr>
                        <a:t>Increase survivor benefits</a:t>
                      </a:r>
                      <a:endParaRPr lang="en-US" sz="1800" b="1" i="0" u="none" strike="noStrike" dirty="0">
                        <a:solidFill>
                          <a:schemeClr val="tx2">
                            <a:lumMod val="25000"/>
                          </a:schemeClr>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solidFill>
                      <a:schemeClr val="tx1">
                        <a:lumMod val="85000"/>
                      </a:schemeClr>
                    </a:solidFill>
                  </a:tcPr>
                </a:tc>
                <a:extLst>
                  <a:ext uri="{0D108BD9-81ED-4DB2-BD59-A6C34878D82A}">
                    <a16:rowId xmlns:a16="http://schemas.microsoft.com/office/drawing/2014/main" val="3496256906"/>
                  </a:ext>
                </a:extLst>
              </a:tr>
              <a:tr h="363329">
                <a:tc>
                  <a:txBody>
                    <a:bodyPr/>
                    <a:lstStyle/>
                    <a:p>
                      <a:pPr algn="l" fontAlgn="b"/>
                      <a:r>
                        <a:rPr lang="en-US" sz="1800" b="1" u="none" strike="noStrike" dirty="0">
                          <a:solidFill>
                            <a:schemeClr val="tx2">
                              <a:lumMod val="25000"/>
                            </a:schemeClr>
                          </a:solidFill>
                          <a:effectLst/>
                        </a:rPr>
                        <a:t>Create caregiver credit</a:t>
                      </a:r>
                      <a:endParaRPr lang="en-US" sz="1800" b="1" i="0" u="none" strike="noStrike" dirty="0">
                        <a:solidFill>
                          <a:schemeClr val="tx2">
                            <a:lumMod val="25000"/>
                          </a:schemeClr>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solidFill>
                      <a:schemeClr val="tx1">
                        <a:lumMod val="85000"/>
                      </a:schemeClr>
                    </a:solidFill>
                  </a:tcPr>
                </a:tc>
                <a:extLst>
                  <a:ext uri="{0D108BD9-81ED-4DB2-BD59-A6C34878D82A}">
                    <a16:rowId xmlns:a16="http://schemas.microsoft.com/office/drawing/2014/main" val="1796305602"/>
                  </a:ext>
                </a:extLst>
              </a:tr>
              <a:tr h="363329">
                <a:tc>
                  <a:txBody>
                    <a:bodyPr/>
                    <a:lstStyle/>
                    <a:p>
                      <a:pPr algn="l" fontAlgn="b"/>
                      <a:r>
                        <a:rPr lang="en-US" sz="1800" b="1" u="none" strike="noStrike" dirty="0">
                          <a:solidFill>
                            <a:schemeClr val="tx2">
                              <a:lumMod val="25000"/>
                            </a:schemeClr>
                          </a:solidFill>
                          <a:effectLst/>
                        </a:rPr>
                        <a:t>Use higher price index for COLA</a:t>
                      </a:r>
                      <a:endParaRPr lang="en-US" sz="1800" b="1" i="0" u="none" strike="noStrike" dirty="0">
                        <a:solidFill>
                          <a:schemeClr val="tx2">
                            <a:lumMod val="25000"/>
                          </a:schemeClr>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ctr">
                    <a:solidFill>
                      <a:schemeClr val="tx1">
                        <a:lumMod val="85000"/>
                      </a:schemeClr>
                    </a:solidFill>
                  </a:tcPr>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ctr">
                    <a:solidFill>
                      <a:schemeClr val="tx2">
                        <a:lumMod val="50000"/>
                      </a:schemeClr>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ctr">
                    <a:solidFill>
                      <a:schemeClr val="tx1">
                        <a:lumMod val="85000"/>
                      </a:schemeClr>
                    </a:solidFill>
                  </a:tcPr>
                </a:tc>
                <a:extLst>
                  <a:ext uri="{0D108BD9-81ED-4DB2-BD59-A6C34878D82A}">
                    <a16:rowId xmlns:a16="http://schemas.microsoft.com/office/drawing/2014/main" val="3919015878"/>
                  </a:ext>
                </a:extLst>
              </a:tr>
            </a:tbl>
          </a:graphicData>
        </a:graphic>
      </p:graphicFrame>
    </p:spTree>
    <p:extLst>
      <p:ext uri="{BB962C8B-B14F-4D97-AF65-F5344CB8AC3E}">
        <p14:creationId xmlns:p14="http://schemas.microsoft.com/office/powerpoint/2010/main" val="2886051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development principles</a:t>
            </a:r>
            <a:endParaRPr lang="en-US" dirty="0"/>
          </a:p>
        </p:txBody>
      </p:sp>
      <p:sp>
        <p:nvSpPr>
          <p:cNvPr id="3" name="Content Placeholder 2"/>
          <p:cNvSpPr>
            <a:spLocks noGrp="1"/>
          </p:cNvSpPr>
          <p:nvPr>
            <p:ph idx="1"/>
          </p:nvPr>
        </p:nvSpPr>
        <p:spPr/>
        <p:txBody>
          <a:bodyPr anchor="ctr"/>
          <a:lstStyle/>
          <a:p>
            <a:pPr marL="341313" indent="-231775">
              <a:buFont typeface="Wingdings" panose="05000000000000000000" pitchFamily="2" charset="2"/>
              <a:buChar char="§"/>
            </a:pPr>
            <a:r>
              <a:rPr lang="en-US" sz="2400" dirty="0" smtClean="0"/>
              <a:t>Everyone </a:t>
            </a:r>
            <a:r>
              <a:rPr lang="en-US" sz="2400" dirty="0" smtClean="0"/>
              <a:t>should be able to </a:t>
            </a:r>
            <a:r>
              <a:rPr lang="en-US" sz="2400" dirty="0" smtClean="0"/>
              <a:t>live with dignity in retirement. </a:t>
            </a:r>
          </a:p>
          <a:p>
            <a:pPr marL="341313" indent="-231775">
              <a:buFont typeface="Wingdings" panose="05000000000000000000" pitchFamily="2" charset="2"/>
              <a:buChar char="§"/>
            </a:pPr>
            <a:r>
              <a:rPr lang="en-US" sz="2400" dirty="0" smtClean="0"/>
              <a:t>Most people will need resources beyond Social Security. </a:t>
            </a:r>
          </a:p>
          <a:p>
            <a:pPr marL="341313" indent="-231775">
              <a:buFont typeface="Wingdings" panose="05000000000000000000" pitchFamily="2" charset="2"/>
              <a:buChar char="§"/>
            </a:pPr>
            <a:r>
              <a:rPr lang="en-US" sz="2400" dirty="0" smtClean="0"/>
              <a:t>Most of us need a “nudge” to save for the future. </a:t>
            </a:r>
          </a:p>
          <a:p>
            <a:pPr marL="341313" indent="-231775">
              <a:buFont typeface="Wingdings" panose="05000000000000000000" pitchFamily="2" charset="2"/>
              <a:buChar char="§"/>
            </a:pPr>
            <a:r>
              <a:rPr lang="en-US" sz="2400" dirty="0" smtClean="0"/>
              <a:t>A secure, affordable way to save at work is essential.</a:t>
            </a:r>
            <a:endParaRPr lang="en-US" dirty="0"/>
          </a:p>
        </p:txBody>
      </p:sp>
    </p:spTree>
    <p:extLst>
      <p:ext uri="{BB962C8B-B14F-4D97-AF65-F5344CB8AC3E}">
        <p14:creationId xmlns:p14="http://schemas.microsoft.com/office/powerpoint/2010/main" val="4272632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Policy </a:t>
            </a:r>
            <a:r>
              <a:rPr lang="en-US" dirty="0" smtClean="0"/>
              <a:t>Models</a:t>
            </a:r>
            <a:endParaRPr lang="en-US" dirty="0"/>
          </a:p>
        </p:txBody>
      </p:sp>
      <p:sp>
        <p:nvSpPr>
          <p:cNvPr id="4" name="Text Placeholder 3"/>
          <p:cNvSpPr>
            <a:spLocks noGrp="1"/>
          </p:cNvSpPr>
          <p:nvPr>
            <p:ph idx="1"/>
          </p:nvPr>
        </p:nvSpPr>
        <p:spPr/>
        <p:txBody>
          <a:bodyPr/>
          <a:lstStyle/>
          <a:p>
            <a:r>
              <a:rPr lang="en-US" sz="2400" b="1" dirty="0" smtClean="0"/>
              <a:t>Secure </a:t>
            </a:r>
            <a:r>
              <a:rPr lang="en-US" sz="2400" b="1" dirty="0" smtClean="0"/>
              <a:t>Choice:</a:t>
            </a:r>
          </a:p>
          <a:p>
            <a:pPr marL="231775" indent="-231775">
              <a:buFont typeface="Wingdings" panose="05000000000000000000" pitchFamily="2" charset="2"/>
              <a:buChar char="§"/>
            </a:pPr>
            <a:r>
              <a:rPr lang="en-US" dirty="0"/>
              <a:t>Auto-IRA: State opts-in workers w/o retirement plan to IRA.</a:t>
            </a:r>
          </a:p>
          <a:p>
            <a:pPr marL="231775" indent="-231775">
              <a:buFont typeface="Wingdings" panose="05000000000000000000" pitchFamily="2" charset="2"/>
              <a:buChar char="§"/>
            </a:pPr>
            <a:r>
              <a:rPr lang="en-US" dirty="0"/>
              <a:t>Worker contributions only; managed by private financial services providers.</a:t>
            </a:r>
          </a:p>
          <a:p>
            <a:pPr marL="231775" indent="-231775">
              <a:buFont typeface="Wingdings" panose="05000000000000000000" pitchFamily="2" charset="2"/>
              <a:buChar char="§"/>
            </a:pPr>
            <a:r>
              <a:rPr lang="en-US" dirty="0"/>
              <a:t>Limited benefit for those below median income. Relatively high fees. All risk on individual participants.</a:t>
            </a:r>
          </a:p>
          <a:p>
            <a:pPr marL="231775" indent="-231775">
              <a:buFont typeface="Wingdings" panose="05000000000000000000" pitchFamily="2" charset="2"/>
              <a:buChar char="§"/>
            </a:pPr>
            <a:r>
              <a:rPr lang="en-US" dirty="0"/>
              <a:t>Legislation passed WA Senate in 2019; introduced again 2020. Programs in place: OR, CA, IL.</a:t>
            </a:r>
          </a:p>
          <a:p>
            <a:pPr marL="231775" indent="-231775">
              <a:buFont typeface="Wingdings" panose="05000000000000000000" pitchFamily="2" charset="2"/>
              <a:buChar char="§"/>
            </a:pPr>
            <a:r>
              <a:rPr lang="en-US" dirty="0"/>
              <a:t>Potential next steps: Improve consumer protections, mandate future review.</a:t>
            </a:r>
          </a:p>
          <a:p>
            <a:endParaRPr lang="en-US" dirty="0"/>
          </a:p>
        </p:txBody>
      </p:sp>
    </p:spTree>
    <p:extLst>
      <p:ext uri="{BB962C8B-B14F-4D97-AF65-F5344CB8AC3E}">
        <p14:creationId xmlns:p14="http://schemas.microsoft.com/office/powerpoint/2010/main" val="133066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Policy </a:t>
            </a:r>
            <a:r>
              <a:rPr lang="en-US" dirty="0" smtClean="0"/>
              <a:t>Models</a:t>
            </a:r>
            <a:endParaRPr lang="en-US" dirty="0"/>
          </a:p>
        </p:txBody>
      </p:sp>
      <p:sp>
        <p:nvSpPr>
          <p:cNvPr id="9" name="Content Placeholder 8"/>
          <p:cNvSpPr>
            <a:spLocks noGrp="1"/>
          </p:cNvSpPr>
          <p:nvPr>
            <p:ph idx="1"/>
          </p:nvPr>
        </p:nvSpPr>
        <p:spPr/>
        <p:txBody>
          <a:bodyPr/>
          <a:lstStyle/>
          <a:p>
            <a:r>
              <a:rPr lang="en-US" sz="2400" b="1" dirty="0"/>
              <a:t>Supplemental Social </a:t>
            </a:r>
            <a:r>
              <a:rPr lang="en-US" sz="2400" b="1" dirty="0" smtClean="0"/>
              <a:t>Security:</a:t>
            </a:r>
            <a:endParaRPr lang="en-US" sz="2400" b="1" dirty="0"/>
          </a:p>
          <a:p>
            <a:pPr marL="231775" indent="-231775">
              <a:buFont typeface="Wingdings" panose="05000000000000000000" pitchFamily="2" charset="2"/>
              <a:buChar char="§"/>
            </a:pPr>
            <a:r>
              <a:rPr lang="en-US" dirty="0"/>
              <a:t>Social insurance: state administers benefits, funded by payroll premium.</a:t>
            </a:r>
          </a:p>
          <a:p>
            <a:pPr marL="231775" indent="-231775">
              <a:buFont typeface="Wingdings" panose="05000000000000000000" pitchFamily="2" charset="2"/>
              <a:buChar char="§"/>
            </a:pPr>
            <a:r>
              <a:rPr lang="en-US" dirty="0"/>
              <a:t>Employers and employees both contribute; public management.</a:t>
            </a:r>
          </a:p>
          <a:p>
            <a:pPr marL="231775" indent="-231775">
              <a:buFont typeface="Wingdings" panose="05000000000000000000" pitchFamily="2" charset="2"/>
              <a:buChar char="§"/>
            </a:pPr>
            <a:r>
              <a:rPr lang="en-US" dirty="0"/>
              <a:t>Proportionally higher benefits for lower-income workers. Pooled accounts reduce risk and fees.</a:t>
            </a:r>
          </a:p>
          <a:p>
            <a:pPr marL="231775" indent="-231775">
              <a:buFont typeface="Wingdings" panose="05000000000000000000" pitchFamily="2" charset="2"/>
              <a:buChar char="§"/>
            </a:pPr>
            <a:r>
              <a:rPr lang="en-US" dirty="0"/>
              <a:t>WA has related experience with Paid Family and Medical leave and Long Term Care.</a:t>
            </a:r>
          </a:p>
          <a:p>
            <a:pPr marL="231775" indent="-231775">
              <a:buFont typeface="Wingdings" panose="05000000000000000000" pitchFamily="2" charset="2"/>
              <a:buChar char="§"/>
            </a:pPr>
            <a:r>
              <a:rPr lang="en-US" dirty="0"/>
              <a:t>Potential next steps: Budget proviso for actuarial analysis of various models, policy development.</a:t>
            </a:r>
          </a:p>
          <a:p>
            <a:endParaRPr lang="en-US" dirty="0"/>
          </a:p>
        </p:txBody>
      </p:sp>
    </p:spTree>
    <p:extLst>
      <p:ext uri="{BB962C8B-B14F-4D97-AF65-F5344CB8AC3E}">
        <p14:creationId xmlns:p14="http://schemas.microsoft.com/office/powerpoint/2010/main" val="31996489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Further action</a:t>
            </a:r>
            <a:endParaRPr lang="en-US" dirty="0"/>
          </a:p>
        </p:txBody>
      </p:sp>
      <p:sp>
        <p:nvSpPr>
          <p:cNvPr id="8" name="Content Placeholder 7"/>
          <p:cNvSpPr>
            <a:spLocks noGrp="1"/>
          </p:cNvSpPr>
          <p:nvPr>
            <p:ph idx="1"/>
          </p:nvPr>
        </p:nvSpPr>
        <p:spPr/>
        <p:txBody>
          <a:bodyPr/>
          <a:lstStyle/>
          <a:p>
            <a:r>
              <a:rPr lang="en-US" sz="2400" dirty="0" smtClean="0"/>
              <a:t>Social Security Works </a:t>
            </a:r>
            <a:r>
              <a:rPr lang="en-US" dirty="0" smtClean="0"/>
              <a:t/>
            </a:r>
            <a:br>
              <a:rPr lang="en-US" dirty="0" smtClean="0"/>
            </a:br>
            <a:r>
              <a:rPr lang="en-US" dirty="0" smtClean="0"/>
              <a:t>https</a:t>
            </a:r>
            <a:r>
              <a:rPr lang="en-US" dirty="0"/>
              <a:t>://socialsecurityworks.org</a:t>
            </a:r>
            <a:r>
              <a:rPr lang="en-US" dirty="0" smtClean="0"/>
              <a:t>/</a:t>
            </a:r>
          </a:p>
          <a:p>
            <a:r>
              <a:rPr lang="en-US" sz="2400" dirty="0"/>
              <a:t>Social Security Works </a:t>
            </a:r>
            <a:r>
              <a:rPr lang="en-US" sz="2400" dirty="0" smtClean="0"/>
              <a:t>- Washington </a:t>
            </a:r>
            <a:br>
              <a:rPr lang="en-US" sz="2400" dirty="0" smtClean="0"/>
            </a:br>
            <a:r>
              <a:rPr lang="en-US" dirty="0" smtClean="0"/>
              <a:t>https</a:t>
            </a:r>
            <a:r>
              <a:rPr lang="en-US" dirty="0"/>
              <a:t>://ssworkswa.org</a:t>
            </a:r>
            <a:r>
              <a:rPr lang="en-US" dirty="0" smtClean="0"/>
              <a:t>/</a:t>
            </a:r>
          </a:p>
          <a:p>
            <a:r>
              <a:rPr lang="en-US" sz="2400" dirty="0" smtClean="0"/>
              <a:t>Puget Sound Advocates </a:t>
            </a:r>
            <a:r>
              <a:rPr lang="en-US" sz="2400" dirty="0"/>
              <a:t>for Retirement Action</a:t>
            </a:r>
            <a:br>
              <a:rPr lang="en-US" sz="2400" dirty="0"/>
            </a:br>
            <a:r>
              <a:rPr lang="en-US" dirty="0"/>
              <a:t>https://psara.org</a:t>
            </a:r>
            <a:r>
              <a:rPr lang="en-US" dirty="0" smtClean="0"/>
              <a:t>/</a:t>
            </a:r>
          </a:p>
          <a:p>
            <a:r>
              <a:rPr lang="en-US" sz="2400" dirty="0" smtClean="0"/>
              <a:t>Washington State </a:t>
            </a:r>
            <a:r>
              <a:rPr lang="en-US" sz="2400" dirty="0"/>
              <a:t>Senior Citizens’ Lobby</a:t>
            </a:r>
            <a:r>
              <a:rPr lang="en-US" dirty="0"/>
              <a:t/>
            </a:r>
            <a:br>
              <a:rPr lang="en-US" dirty="0"/>
            </a:br>
            <a:r>
              <a:rPr lang="en-US" dirty="0"/>
              <a:t>http://www.waseniorlobby.org/</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76568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500"/>
                                        <p:tgtEl>
                                          <p:spTgt spid="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Thank You</a:t>
            </a:r>
            <a:endParaRPr lang="en-US" dirty="0"/>
          </a:p>
        </p:txBody>
      </p:sp>
      <p:sp>
        <p:nvSpPr>
          <p:cNvPr id="8" name="Content Placeholder 7"/>
          <p:cNvSpPr>
            <a:spLocks noGrp="1"/>
          </p:cNvSpPr>
          <p:nvPr>
            <p:ph idx="1"/>
          </p:nvPr>
        </p:nvSpPr>
        <p:spPr>
          <a:xfrm>
            <a:off x="822959" y="3658042"/>
            <a:ext cx="7543801" cy="2211052"/>
          </a:xfrm>
        </p:spPr>
        <p:txBody>
          <a:bodyPr anchor="ctr">
            <a:normAutofit/>
          </a:bodyPr>
          <a:lstStyle/>
          <a:p>
            <a:r>
              <a:rPr lang="en-US" sz="2400" dirty="0" smtClean="0"/>
              <a:t>Aaron Keating </a:t>
            </a:r>
          </a:p>
          <a:p>
            <a:r>
              <a:rPr lang="en-US" sz="2400" dirty="0" smtClean="0"/>
              <a:t>206-529-6371</a:t>
            </a:r>
          </a:p>
          <a:p>
            <a:r>
              <a:rPr lang="en-US" sz="2400" dirty="0" smtClean="0"/>
              <a:t>aaron@opportunityinstitute.org</a:t>
            </a:r>
            <a:endParaRPr lang="en-US"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963445"/>
            <a:ext cx="4379495" cy="1694597"/>
          </a:xfrm>
          <a:prstGeom prst="rect">
            <a:avLst/>
          </a:prstGeom>
        </p:spPr>
      </p:pic>
    </p:spTree>
    <p:extLst>
      <p:ext uri="{BB962C8B-B14F-4D97-AF65-F5344CB8AC3E}">
        <p14:creationId xmlns:p14="http://schemas.microsoft.com/office/powerpoint/2010/main" val="3914288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4955</TotalTime>
  <Words>5432</Words>
  <Application>Microsoft Office PowerPoint</Application>
  <PresentationFormat>On-screen Show (4:3)</PresentationFormat>
  <Paragraphs>366</Paragraphs>
  <Slides>29</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Calibri</vt:lpstr>
      <vt:lpstr>Calibri Light</vt:lpstr>
      <vt:lpstr>Segoe UI</vt:lpstr>
      <vt:lpstr>Wingdings</vt:lpstr>
      <vt:lpstr>Retrospect</vt:lpstr>
      <vt:lpstr>Social Security</vt:lpstr>
      <vt:lpstr>Economic Opportunity Institute</vt:lpstr>
      <vt:lpstr>Social Security: A Brief History</vt:lpstr>
      <vt:lpstr>Social Security and my family</vt:lpstr>
      <vt:lpstr>Life before Social Security</vt:lpstr>
      <vt:lpstr>Calls for change</vt:lpstr>
      <vt:lpstr>Social Security: Birth &amp; growth</vt:lpstr>
      <vt:lpstr>Social Security today</vt:lpstr>
      <vt:lpstr>1 in 3 U.S. households benefit</vt:lpstr>
      <vt:lpstr>Best poverty-fighter, bar none</vt:lpstr>
      <vt:lpstr>Supports families &amp; economy</vt:lpstr>
      <vt:lpstr>Looking Ahead</vt:lpstr>
      <vt:lpstr>Growth in wage inequality</vt:lpstr>
      <vt:lpstr>Private retirement benefits</vt:lpstr>
      <vt:lpstr>Average savings look good</vt:lpstr>
      <vt:lpstr>High incomes = high savings </vt:lpstr>
      <vt:lpstr>Typical savings are dismal</vt:lpstr>
      <vt:lpstr>PowerPoint Presentation</vt:lpstr>
      <vt:lpstr>Lower-income workers retire earlier – with lower benefits</vt:lpstr>
      <vt:lpstr>Social Security’s finances</vt:lpstr>
      <vt:lpstr>Lawmakers need to focus on:</vt:lpstr>
      <vt:lpstr>Lawmakers need to focus on:</vt:lpstr>
      <vt:lpstr>Promising federal legislation</vt:lpstr>
      <vt:lpstr>2020 Presidential Candidates</vt:lpstr>
      <vt:lpstr>Policy development principles</vt:lpstr>
      <vt:lpstr>State Policy Models</vt:lpstr>
      <vt:lpstr>State Policy Models</vt:lpstr>
      <vt:lpstr>Further action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Keating</dc:creator>
  <cp:lastModifiedBy>Aaron Keating</cp:lastModifiedBy>
  <cp:revision>135</cp:revision>
  <dcterms:created xsi:type="dcterms:W3CDTF">2019-11-12T22:35:16Z</dcterms:created>
  <dcterms:modified xsi:type="dcterms:W3CDTF">2020-02-21T01:00:15Z</dcterms:modified>
</cp:coreProperties>
</file>